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sldIdLst>
    <p:sldId id="256" r:id="rId2"/>
    <p:sldId id="268" r:id="rId3"/>
    <p:sldId id="263" r:id="rId4"/>
    <p:sldId id="259" r:id="rId5"/>
    <p:sldId id="257" r:id="rId6"/>
    <p:sldId id="277" r:id="rId7"/>
    <p:sldId id="270" r:id="rId8"/>
    <p:sldId id="279" r:id="rId9"/>
    <p:sldId id="274" r:id="rId10"/>
    <p:sldId id="276" r:id="rId11"/>
    <p:sldId id="269" r:id="rId12"/>
    <p:sldId id="275" r:id="rId13"/>
    <p:sldId id="260" r:id="rId14"/>
    <p:sldId id="272" r:id="rId15"/>
    <p:sldId id="278" r:id="rId16"/>
    <p:sldId id="273" r:id="rId17"/>
    <p:sldId id="267" r:id="rId18"/>
    <p:sldId id="266" r:id="rId19"/>
  </p:sldIdLst>
  <p:sldSz cx="12192000" cy="6858000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рий Козырев" initials="ЮК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2191C9"/>
    <a:srgbClr val="FFFFCC"/>
    <a:srgbClr val="0484C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>
        <p:scale>
          <a:sx n="57" d="100"/>
          <a:sy n="57" d="100"/>
        </p:scale>
        <p:origin x="-1224" y="-438"/>
      </p:cViewPr>
      <p:guideLst>
        <p:guide orient="horz" pos="21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6080363" cy="460803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10387963" y="5038579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20726" y="776289"/>
            <a:ext cx="10750549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720726" y="2250280"/>
            <a:ext cx="10750549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828800" y="6012657"/>
            <a:ext cx="77216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0DCC583-3D21-4AAF-9AF3-3FB5AD7DB367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828800" y="5650705"/>
            <a:ext cx="77216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189663" y="5752308"/>
            <a:ext cx="67056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C583-3D21-4AAF-9AF3-3FB5AD7DB367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381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C583-3D21-4AAF-9AF3-3FB5AD7DB367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2C8BD39-1AD3-49EC-AD88-8991F8046859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E9FB482-CF5D-48DE-B265-E9EAA917DC52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xmlns="" id="{BC8214BF-AB9F-4AF4-A384-AF76185EC8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850" y="-575"/>
            <a:ext cx="5186362" cy="6858575"/>
          </a:xfrm>
        </p:spPr>
        <p:txBody>
          <a:bodyPr/>
          <a:lstStyle/>
          <a:p>
            <a:endParaRPr lang="ru-RU"/>
          </a:p>
        </p:txBody>
      </p:sp>
      <p:grpSp>
        <p:nvGrpSpPr>
          <p:cNvPr id="2" name="Группа 11">
            <a:extLst>
              <a:ext uri="{FF2B5EF4-FFF2-40B4-BE49-F238E27FC236}">
                <a16:creationId xmlns:a16="http://schemas.microsoft.com/office/drawing/2014/main" xmlns="" id="{C5AA7176-3A2C-49F1-9C4E-FE527AD17C8A}"/>
              </a:ext>
            </a:extLst>
          </p:cNvPr>
          <p:cNvGrpSpPr/>
          <p:nvPr userDrawn="1"/>
        </p:nvGrpSpPr>
        <p:grpSpPr>
          <a:xfrm>
            <a:off x="5207212" y="36075"/>
            <a:ext cx="2844750" cy="274500"/>
            <a:chOff x="5228062" y="49500"/>
            <a:chExt cx="2844750" cy="27450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6DD6CEFC-74C9-42E3-9A15-7E5AD03F1AB5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xmlns="" id="{B05CC5AB-B2FE-45A2-8351-F7FAC24576A8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15">
            <a:extLst>
              <a:ext uri="{FF2B5EF4-FFF2-40B4-BE49-F238E27FC236}">
                <a16:creationId xmlns:a16="http://schemas.microsoft.com/office/drawing/2014/main" xmlns="" id="{7E39241B-876E-4AED-942B-6E85AD20689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8B3513E3-026C-49C0-B81A-C96422514B45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Блок-схема: объединение 14">
              <a:extLst>
                <a:ext uri="{FF2B5EF4-FFF2-40B4-BE49-F238E27FC236}">
                  <a16:creationId xmlns:a16="http://schemas.microsoft.com/office/drawing/2014/main" xmlns="" id="{0B32E86A-746E-4797-A91A-A3FBCC6E9DF4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Заголовок 16">
            <a:extLst>
              <a:ext uri="{FF2B5EF4-FFF2-40B4-BE49-F238E27FC236}">
                <a16:creationId xmlns:a16="http://schemas.microsoft.com/office/drawing/2014/main" xmlns="" id="{F575B0D5-22DA-440E-9C31-B2A4DBC1D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434E2D8C-514C-4478-9755-114A8D47B7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2033588"/>
            <a:ext cx="5186363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4032669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B09B1CA-EBC3-45ED-866C-A928D25B7DCC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8176F4C-DDB5-47C0-9A2D-BC6D072E2A86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2">
            <a:extLst>
              <a:ext uri="{FF2B5EF4-FFF2-40B4-BE49-F238E27FC236}">
                <a16:creationId xmlns:a16="http://schemas.microsoft.com/office/drawing/2014/main" xmlns="" id="{95C691DB-68BF-4C8D-A575-7EBB0EE0C76A}"/>
              </a:ext>
            </a:extLst>
          </p:cNvPr>
          <p:cNvGrpSpPr/>
          <p:nvPr userDrawn="1"/>
        </p:nvGrpSpPr>
        <p:grpSpPr>
          <a:xfrm>
            <a:off x="4161000" y="150"/>
            <a:ext cx="2844750" cy="286020"/>
            <a:chOff x="9347250" y="37980"/>
            <a:chExt cx="2844750" cy="28602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9C69038-A7C2-46DA-995C-B089B30ADF2F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:a16="http://schemas.microsoft.com/office/drawing/2014/main" xmlns="" id="{F3850B92-9E22-42B8-A39E-5BA489B0EB65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16">
            <a:extLst>
              <a:ext uri="{FF2B5EF4-FFF2-40B4-BE49-F238E27FC236}">
                <a16:creationId xmlns:a16="http://schemas.microsoft.com/office/drawing/2014/main" xmlns="" id="{7822E466-855B-4442-A397-FDD24D99F19E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6658A08D-6070-41C7-B9C3-9579B8979EA2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:a16="http://schemas.microsoft.com/office/drawing/2014/main" xmlns="" id="{F321DC82-A1D0-4D3B-B1CC-E6EF61B43CDB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A81D2C4-237B-4375-A124-443EEE9EFD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5638" y="9000"/>
            <a:ext cx="5186362" cy="3330000"/>
          </a:xfrm>
        </p:spPr>
        <p:txBody>
          <a:bodyPr/>
          <a:lstStyle/>
          <a:p>
            <a:endParaRPr lang="ru-RU"/>
          </a:p>
        </p:txBody>
      </p:sp>
      <p:sp>
        <p:nvSpPr>
          <p:cNvPr id="19" name="Заголовок 16">
            <a:extLst>
              <a:ext uri="{FF2B5EF4-FFF2-40B4-BE49-F238E27FC236}">
                <a16:creationId xmlns:a16="http://schemas.microsoft.com/office/drawing/2014/main" xmlns="" id="{C1DC7014-C657-46AE-BDA0-0F2510881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7" y="485501"/>
            <a:ext cx="52578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xmlns="" id="{4889B129-E379-4BE5-B414-02CE978C23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7" y="2153964"/>
            <a:ext cx="5186363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xmlns="" id="{9FB325DF-4766-47F9-9CBB-0CD6BE9261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84638" y="3519000"/>
            <a:ext cx="5186362" cy="333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1480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B09B1CA-EBC3-45ED-866C-A928D25B7DCC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8176F4C-DDB5-47C0-9A2D-BC6D072E2A86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2">
            <a:extLst>
              <a:ext uri="{FF2B5EF4-FFF2-40B4-BE49-F238E27FC236}">
                <a16:creationId xmlns:a16="http://schemas.microsoft.com/office/drawing/2014/main" xmlns="" id="{95C691DB-68BF-4C8D-A575-7EBB0EE0C76A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9C69038-A7C2-46DA-995C-B089B30ADF2F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:a16="http://schemas.microsoft.com/office/drawing/2014/main" xmlns="" id="{F3850B92-9E22-42B8-A39E-5BA489B0EB65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16">
            <a:extLst>
              <a:ext uri="{FF2B5EF4-FFF2-40B4-BE49-F238E27FC236}">
                <a16:creationId xmlns:a16="http://schemas.microsoft.com/office/drawing/2014/main" xmlns="" id="{7822E466-855B-4442-A397-FDD24D99F19E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6658A08D-6070-41C7-B9C3-9579B8979EA2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:a16="http://schemas.microsoft.com/office/drawing/2014/main" xmlns="" id="{F321DC82-A1D0-4D3B-B1CC-E6EF61B43CDB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2AF3CEDE-46AE-4D4F-93A9-CDDF28AD5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xmlns="" id="{24E023CD-DED5-4691-A1DC-108A375C4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207691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B09B1CA-EBC3-45ED-866C-A928D25B7DCC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8176F4C-DDB5-47C0-9A2D-BC6D072E2A86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95C691DB-68BF-4C8D-A575-7EBB0EE0C76A}"/>
              </a:ext>
            </a:extLst>
          </p:cNvPr>
          <p:cNvGrpSpPr/>
          <p:nvPr userDrawn="1"/>
        </p:nvGrpSpPr>
        <p:grpSpPr>
          <a:xfrm>
            <a:off x="4161000" y="150"/>
            <a:ext cx="2844750" cy="286020"/>
            <a:chOff x="9347250" y="37980"/>
            <a:chExt cx="2844750" cy="28602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9C69038-A7C2-46DA-995C-B089B30ADF2F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:a16="http://schemas.microsoft.com/office/drawing/2014/main" xmlns="" id="{F3850B92-9E22-42B8-A39E-5BA489B0EB65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7822E466-855B-4442-A397-FDD24D99F19E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6658A08D-6070-41C7-B9C3-9579B8979EA2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:a16="http://schemas.microsoft.com/office/drawing/2014/main" xmlns="" id="{F321DC82-A1D0-4D3B-B1CC-E6EF61B43CDB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A81D2C4-237B-4375-A124-443EEE9EFD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5638" y="0"/>
            <a:ext cx="5186362" cy="6846330"/>
          </a:xfrm>
        </p:spPr>
        <p:txBody>
          <a:bodyPr/>
          <a:lstStyle/>
          <a:p>
            <a:endParaRPr lang="ru-RU"/>
          </a:p>
        </p:txBody>
      </p:sp>
      <p:sp>
        <p:nvSpPr>
          <p:cNvPr id="19" name="Заголовок 16">
            <a:extLst>
              <a:ext uri="{FF2B5EF4-FFF2-40B4-BE49-F238E27FC236}">
                <a16:creationId xmlns:a16="http://schemas.microsoft.com/office/drawing/2014/main" xmlns="" id="{C1DC7014-C657-46AE-BDA0-0F2510881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7" y="485501"/>
            <a:ext cx="52578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xmlns="" id="{4889B129-E379-4BE5-B414-02CE978C23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7" y="2153964"/>
            <a:ext cx="5186363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03132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882808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88608" y="6480048"/>
            <a:ext cx="2844800" cy="301752"/>
          </a:xfrm>
        </p:spPr>
        <p:txBody>
          <a:bodyPr/>
          <a:lstStyle/>
          <a:p>
            <a:fld id="{30DCC583-3D21-4AAF-9AF3-3FB5AD7DB367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" y="6480970"/>
            <a:ext cx="5680075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0684085-A65D-48CB-853F-BA40CE30AECB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B24EF2B-DCC6-4F42-B182-52EA31DA44C1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70B8F308-D14E-468A-BDD0-FE5CA6BCC169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0A290FDB-D55C-47F4-8A80-20C71FD04293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xmlns="" id="{7A9E373D-E381-4700-9BA1-4757289B24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8F2AEF08-A2F0-4D1E-808A-CE246DB84EBE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8D3008D3-099D-4E42-8849-EAF8119FD912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xmlns="" id="{40C47B08-6053-429A-8F6A-35A633767771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9379" y="7035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10387963" y="93786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274176" y="6477000"/>
            <a:ext cx="2844800" cy="304800"/>
          </a:xfrm>
        </p:spPr>
        <p:txBody>
          <a:bodyPr/>
          <a:lstStyle/>
          <a:p>
            <a:fld id="{30DCC583-3D21-4AAF-9AF3-3FB5AD7DB367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92501" y="6480970"/>
            <a:ext cx="5680075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268075" y="809625"/>
            <a:ext cx="670560" cy="300831"/>
          </a:xfrm>
        </p:spPr>
        <p:txBody>
          <a:bodyPr/>
          <a:lstStyle/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8625059" y="9381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271465"/>
            <a:ext cx="9652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1633536"/>
            <a:ext cx="51816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30DCC583-3D21-4AAF-9AF3-3FB5AD7DB367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0075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931" y="290732"/>
            <a:ext cx="14224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0008" y="290732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820008" y="3427124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696307" y="290732"/>
            <a:ext cx="9144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696307" y="3427124"/>
            <a:ext cx="9144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0736" cy="301752"/>
          </a:xfrm>
        </p:spPr>
        <p:txBody>
          <a:bodyPr/>
          <a:lstStyle/>
          <a:p>
            <a:fld id="{30DCC583-3D21-4AAF-9AF3-3FB5AD7DB367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1472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0119360" y="6483096"/>
            <a:ext cx="670560" cy="301752"/>
          </a:xfrm>
        </p:spPr>
        <p:txBody>
          <a:bodyPr/>
          <a:lstStyle>
            <a:lvl1pPr algn="ctr">
              <a:defRPr/>
            </a:lvl1pPr>
          </a:lstStyle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C583-3D21-4AAF-9AF3-3FB5AD7DB367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30DCC583-3D21-4AAF-9AF3-3FB5AD7DB367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09600" y="6481891"/>
            <a:ext cx="5680075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608" y="367664"/>
            <a:ext cx="12192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514475" y="367664"/>
            <a:ext cx="32512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868333" y="320040"/>
            <a:ext cx="7034784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71968" y="6556248"/>
            <a:ext cx="2844800" cy="301752"/>
          </a:xfrm>
        </p:spPr>
        <p:txBody>
          <a:bodyPr/>
          <a:lstStyle>
            <a:lvl1pPr>
              <a:defRPr sz="900"/>
            </a:lvl1pPr>
          </a:lstStyle>
          <a:p>
            <a:fld id="{30DCC583-3D21-4AAF-9AF3-3FB5AD7DB367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14475" y="6556248"/>
            <a:ext cx="6857493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214101" y="6556248"/>
            <a:ext cx="670560" cy="301752"/>
          </a:xfrm>
        </p:spPr>
        <p:txBody>
          <a:bodyPr/>
          <a:lstStyle>
            <a:lvl1pPr>
              <a:defRPr sz="900"/>
            </a:lvl1pPr>
          </a:lstStyle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608" y="150896"/>
            <a:ext cx="12192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17649" y="373966"/>
            <a:ext cx="9777984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4000" y="5867400"/>
            <a:ext cx="9777984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144256" y="6556248"/>
            <a:ext cx="2804160" cy="301752"/>
          </a:xfrm>
        </p:spPr>
        <p:txBody>
          <a:bodyPr/>
          <a:lstStyle>
            <a:lvl1pPr>
              <a:defRPr sz="900"/>
            </a:lvl1pPr>
          </a:lstStyle>
          <a:p>
            <a:fld id="{30DCC583-3D21-4AAF-9AF3-3FB5AD7DB367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60576" y="6557169"/>
            <a:ext cx="6597429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56256" y="6556248"/>
            <a:ext cx="48768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9379" y="14069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8625059" y="4948410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882808"/>
            <a:ext cx="109728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388608" y="6480969"/>
            <a:ext cx="28448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0DCC583-3D21-4AAF-9AF3-3FB5AD7DB367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481891"/>
            <a:ext cx="5680075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119360" y="6480969"/>
            <a:ext cx="67056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>
            <a:hlinkClick r:id="rId17"/>
            <a:extLst>
              <a:ext uri="{FF2B5EF4-FFF2-40B4-BE49-F238E27FC236}">
                <a16:creationId xmlns:a16="http://schemas.microsoft.com/office/drawing/2014/main" xmlns="" id="{3338D9FF-21EF-468B-966D-AC02DDF30269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8" r:id="rId14"/>
    <p:sldLayoutId id="2147483661" r:id="rId15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kuzbass85.ru/2016/08/02/rapsovyiy-bum/" TargetMode="External"/><Relationship Id="rId3" Type="http://schemas.openxmlformats.org/officeDocument/2006/relationships/hyperlink" Target="http://sh.krasn.ru/texnologii-texnicheskix-kultur/" TargetMode="External"/><Relationship Id="rId7" Type="http://schemas.openxmlformats.org/officeDocument/2006/relationships/hyperlink" Target="https://rg.ru/2016/05/26/reg-sibfo/kuzbass-eksport-rapsa.html" TargetMode="External"/><Relationship Id="rId2" Type="http://schemas.openxmlformats.org/officeDocument/2006/relationships/hyperlink" Target="http://www.raps.pro/articles/archive1/botanicheskie_i_biologicheskie_osobennosti_rapsa.html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ab-centre.ru/news/eksport-semyan-maslichnyh-kultur-iz-rf-itogi-za-2019-god" TargetMode="External"/><Relationship Id="rId5" Type="http://schemas.openxmlformats.org/officeDocument/2006/relationships/hyperlink" Target="https://ab-centre.ru/news/raps-ploschadi-sbory-i-urozhaynost-v-2001-2019-gg" TargetMode="External"/><Relationship Id="rId4" Type="http://schemas.openxmlformats.org/officeDocument/2006/relationships/hyperlink" Target="https://agrotehnology.com/intensivnaya/teoriya/raps-kak-maslyanichnaya-kultura" TargetMode="External"/><Relationship Id="rId9" Type="http://schemas.openxmlformats.org/officeDocument/2006/relationships/hyperlink" Target="http://kuzbass85.ru/wp-content/uploads/2019/10/kuzbass-31-oktyabrya-2019_speczvypusk_den_sela_2019g.pdf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8E7EAC4F-4CA6-4923-B32A-5AC1D764D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6000" y="2124000"/>
            <a:ext cx="9990000" cy="23876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FF00"/>
                </a:solidFill>
              </a:rPr>
              <a:t>ВСЕРОССИЙСКАЯ КОНФЕРЕНЦИЯ ОБУЧАЮЩИХСЯ</a:t>
            </a:r>
            <a:r>
              <a:rPr lang="ru-RU" sz="2000" dirty="0" smtClean="0">
                <a:solidFill>
                  <a:srgbClr val="00FF00"/>
                </a:solidFill>
              </a:rPr>
              <a:t/>
            </a:r>
            <a:br>
              <a:rPr lang="ru-RU" sz="2000" dirty="0" smtClean="0">
                <a:solidFill>
                  <a:srgbClr val="00FF00"/>
                </a:solidFill>
              </a:rPr>
            </a:br>
            <a:r>
              <a:rPr lang="ru-RU" sz="2000" b="1" dirty="0" smtClean="0">
                <a:solidFill>
                  <a:srgbClr val="00FF00"/>
                </a:solidFill>
              </a:rPr>
              <a:t> «МОЙ ВКЛАД В ВЕЛИЧИЕ РОССИИ»</a:t>
            </a:r>
            <a:r>
              <a:rPr lang="ru-RU" sz="2000" dirty="0" smtClean="0">
                <a:solidFill>
                  <a:srgbClr val="00FF00"/>
                </a:solidFill>
              </a:rPr>
              <a:t> </a:t>
            </a:r>
            <a:br>
              <a:rPr lang="ru-RU" sz="2000" dirty="0" smtClean="0">
                <a:solidFill>
                  <a:srgbClr val="00FF00"/>
                </a:solidFill>
              </a:rPr>
            </a:br>
            <a:r>
              <a:rPr lang="ru-RU" sz="2200" dirty="0" smtClean="0">
                <a:solidFill>
                  <a:srgbClr val="00FF00"/>
                </a:solidFill>
              </a:rPr>
              <a:t> </a:t>
            </a:r>
            <a:r>
              <a:rPr lang="ru-RU" sz="2200" dirty="0" smtClean="0">
                <a:solidFill>
                  <a:srgbClr val="00FF00"/>
                </a:solidFill>
              </a:rPr>
              <a:t>направление </a:t>
            </a:r>
            <a:r>
              <a:rPr lang="ru-RU" sz="2000" u="sng" dirty="0" smtClean="0">
                <a:solidFill>
                  <a:srgbClr val="00FF00"/>
                </a:solidFill>
              </a:rPr>
              <a:t>БИОЛОГИЯ</a:t>
            </a:r>
            <a:r>
              <a:rPr lang="ru-RU" sz="2200" dirty="0" smtClean="0">
                <a:solidFill>
                  <a:srgbClr val="00FF00"/>
                </a:solidFill>
              </a:rPr>
              <a:t>  </a:t>
            </a:r>
            <a:br>
              <a:rPr lang="ru-RU" sz="2200" dirty="0" smtClean="0">
                <a:solidFill>
                  <a:srgbClr val="00FF00"/>
                </a:solidFill>
              </a:rPr>
            </a:br>
            <a:r>
              <a:rPr lang="ru-RU" dirty="0" smtClean="0">
                <a:solidFill>
                  <a:srgbClr val="00FF00"/>
                </a:solidFill>
              </a:rPr>
              <a:t>Исследовательская работа </a:t>
            </a:r>
            <a:br>
              <a:rPr lang="ru-RU" dirty="0" smtClean="0">
                <a:solidFill>
                  <a:srgbClr val="00FF00"/>
                </a:solidFill>
              </a:rPr>
            </a:br>
            <a:r>
              <a:rPr lang="ru-RU" b="1" dirty="0" smtClean="0">
                <a:solidFill>
                  <a:srgbClr val="00FF00"/>
                </a:solidFill>
              </a:rPr>
              <a:t>Нужен ли </a:t>
            </a:r>
            <a:r>
              <a:rPr lang="ru-RU" b="1" dirty="0" err="1" smtClean="0">
                <a:solidFill>
                  <a:srgbClr val="00FF00"/>
                </a:solidFill>
              </a:rPr>
              <a:t>Ижморскому</a:t>
            </a:r>
            <a:r>
              <a:rPr lang="ru-RU" b="1" dirty="0" smtClean="0">
                <a:solidFill>
                  <a:srgbClr val="00FF00"/>
                </a:solidFill>
              </a:rPr>
              <a:t> округу </a:t>
            </a:r>
            <a:br>
              <a:rPr lang="ru-RU" b="1" dirty="0" smtClean="0">
                <a:solidFill>
                  <a:srgbClr val="00FF00"/>
                </a:solidFill>
              </a:rPr>
            </a:br>
            <a:r>
              <a:rPr lang="ru-RU" b="1" dirty="0" smtClean="0">
                <a:solidFill>
                  <a:srgbClr val="00FF00"/>
                </a:solidFill>
              </a:rPr>
              <a:t>рапсовый бум?</a:t>
            </a:r>
            <a:r>
              <a:rPr lang="ru-RU" dirty="0" smtClean="0">
                <a:solidFill>
                  <a:srgbClr val="00FF00"/>
                </a:solidFill>
              </a:rPr>
              <a:t/>
            </a:r>
            <a:br>
              <a:rPr lang="ru-RU" dirty="0" smtClean="0">
                <a:solidFill>
                  <a:srgbClr val="00FF00"/>
                </a:solidFill>
              </a:rPr>
            </a:b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>
              <a:solidFill>
                <a:schemeClr val="tx1"/>
              </a:solidFill>
            </a:endParaRPr>
          </a:p>
        </p:txBody>
      </p:sp>
      <p:sp>
        <p:nvSpPr>
          <p:cNvPr id="11" name="Подзаголовок 10">
            <a:extLst>
              <a:ext uri="{FF2B5EF4-FFF2-40B4-BE49-F238E27FC236}">
                <a16:creationId xmlns:a16="http://schemas.microsoft.com/office/drawing/2014/main" xmlns="" id="{AF29B94B-341B-4130-A56C-69AFAE243B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1000" y="3879000"/>
            <a:ext cx="5331000" cy="2979000"/>
          </a:xfrm>
          <a:solidFill>
            <a:srgbClr val="00FF00"/>
          </a:solidFill>
        </p:spPr>
        <p:txBody>
          <a:bodyPr>
            <a:noAutofit/>
          </a:bodyPr>
          <a:lstStyle/>
          <a:p>
            <a:endParaRPr lang="ru-RU" sz="1800" dirty="0" smtClean="0">
              <a:solidFill>
                <a:schemeClr val="bg1"/>
              </a:solidFill>
            </a:endParaRPr>
          </a:p>
          <a:p>
            <a:endParaRPr lang="ru-RU" sz="1800" dirty="0" smtClean="0">
              <a:solidFill>
                <a:schemeClr val="bg1"/>
              </a:solidFill>
            </a:endParaRPr>
          </a:p>
          <a:p>
            <a:r>
              <a:rPr lang="ru-RU" sz="1800" dirty="0" smtClean="0">
                <a:solidFill>
                  <a:schemeClr val="bg1"/>
                </a:solidFill>
              </a:rPr>
              <a:t>Автор</a:t>
            </a:r>
            <a:r>
              <a:rPr lang="ru-RU" sz="1800" dirty="0" smtClean="0">
                <a:solidFill>
                  <a:schemeClr val="bg1"/>
                </a:solidFill>
              </a:rPr>
              <a:t>:  Павлов </a:t>
            </a:r>
            <a:r>
              <a:rPr lang="ru-RU" sz="1800" dirty="0" err="1" smtClean="0">
                <a:solidFill>
                  <a:schemeClr val="bg1"/>
                </a:solidFill>
              </a:rPr>
              <a:t>Дамир</a:t>
            </a:r>
            <a:r>
              <a:rPr lang="ru-RU" sz="1800" dirty="0" smtClean="0">
                <a:solidFill>
                  <a:schemeClr val="bg1"/>
                </a:solidFill>
              </a:rPr>
              <a:t>,  </a:t>
            </a:r>
            <a:r>
              <a:rPr lang="ru-RU" sz="1800" dirty="0" smtClean="0">
                <a:solidFill>
                  <a:schemeClr val="bg1"/>
                </a:solidFill>
              </a:rPr>
              <a:t>9 </a:t>
            </a:r>
            <a:r>
              <a:rPr lang="ru-RU" sz="1800" dirty="0" smtClean="0">
                <a:solidFill>
                  <a:schemeClr val="bg1"/>
                </a:solidFill>
              </a:rPr>
              <a:t>класс 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МКОУ  «</a:t>
            </a:r>
            <a:r>
              <a:rPr lang="ru-RU" sz="1800" dirty="0" err="1" smtClean="0">
                <a:solidFill>
                  <a:schemeClr val="bg1"/>
                </a:solidFill>
              </a:rPr>
              <a:t>Симбирская</a:t>
            </a:r>
            <a:r>
              <a:rPr lang="ru-RU" sz="1800" dirty="0" smtClean="0">
                <a:solidFill>
                  <a:schemeClr val="bg1"/>
                </a:solidFill>
              </a:rPr>
              <a:t> средняя общеобразовательная школа» 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Кемеровская область, </a:t>
            </a:r>
            <a:r>
              <a:rPr lang="ru-RU" sz="1800" dirty="0" err="1" smtClean="0">
                <a:solidFill>
                  <a:schemeClr val="bg1"/>
                </a:solidFill>
              </a:rPr>
              <a:t>Ижморский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район 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 Научный руководитель: </a:t>
            </a:r>
            <a:r>
              <a:rPr lang="ru-RU" sz="1800" dirty="0" err="1" smtClean="0">
                <a:solidFill>
                  <a:schemeClr val="bg1"/>
                </a:solidFill>
              </a:rPr>
              <a:t>Малышко</a:t>
            </a:r>
            <a:r>
              <a:rPr lang="ru-RU" sz="1800" dirty="0" smtClean="0">
                <a:solidFill>
                  <a:schemeClr val="bg1"/>
                </a:solidFill>
              </a:rPr>
              <a:t> И.Н., 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учитель </a:t>
            </a:r>
            <a:r>
              <a:rPr lang="ru-RU" sz="1800" dirty="0" smtClean="0">
                <a:solidFill>
                  <a:schemeClr val="bg1"/>
                </a:solidFill>
              </a:rPr>
              <a:t>биологии высшей квалификационной категории 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1600" dirty="0" smtClean="0"/>
              <a:t> </a:t>
            </a:r>
          </a:p>
          <a:p>
            <a:r>
              <a:rPr lang="ru-RU" sz="1200" dirty="0" smtClean="0"/>
              <a:t> </a:t>
            </a:r>
          </a:p>
          <a:p>
            <a:r>
              <a:rPr lang="ru-RU" sz="1200" dirty="0" smtClean="0"/>
              <a:t> </a:t>
            </a:r>
          </a:p>
          <a:p>
            <a:r>
              <a:rPr lang="ru-RU" sz="1200" dirty="0" smtClean="0"/>
              <a:t> </a:t>
            </a:r>
          </a:p>
          <a:p>
            <a:pPr algn="l"/>
            <a:endParaRPr lang="ru-RU" sz="12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7CFC1E0-04B4-4DF4-880F-E699422B9A4B}"/>
              </a:ext>
            </a:extLst>
          </p:cNvPr>
          <p:cNvSpPr/>
          <p:nvPr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A8F3379-E67C-4B72-84CA-BF535167ECA6}"/>
              </a:ext>
            </a:extLst>
          </p:cNvPr>
          <p:cNvSpPr/>
          <p:nvPr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007CF127-4088-463B-9FF9-7846F45FB650}"/>
              </a:ext>
            </a:extLst>
          </p:cNvPr>
          <p:cNvGrpSpPr/>
          <p:nvPr/>
        </p:nvGrpSpPr>
        <p:grpSpPr>
          <a:xfrm>
            <a:off x="9347250" y="37980"/>
            <a:ext cx="2844750" cy="286020"/>
            <a:chOff x="9347250" y="37980"/>
            <a:chExt cx="2844750" cy="286020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C820479F-3D54-4A8D-B7C0-FD8BAB64BB3F}"/>
                </a:ext>
              </a:extLst>
            </p:cNvPr>
            <p:cNvSpPr/>
            <p:nvPr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:a16="http://schemas.microsoft.com/office/drawing/2014/main" xmlns="" id="{B582E1CD-4706-48AF-9A34-9F54D5177C5D}"/>
                </a:ext>
              </a:extLst>
            </p:cNvPr>
            <p:cNvSpPr/>
            <p:nvPr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71A15713-6F86-4436-A01D-BCBAAEEBBD1B}"/>
              </a:ext>
            </a:extLst>
          </p:cNvPr>
          <p:cNvGrpSpPr/>
          <p:nvPr/>
        </p:nvGrpSpPr>
        <p:grpSpPr>
          <a:xfrm>
            <a:off x="-35250" y="6583500"/>
            <a:ext cx="2844750" cy="274500"/>
            <a:chOff x="-35250" y="6583500"/>
            <a:chExt cx="2844750" cy="274500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E3F0F0A3-967A-4525-9622-587DF8FB0754}"/>
                </a:ext>
              </a:extLst>
            </p:cNvPr>
            <p:cNvSpPr/>
            <p:nvPr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Блок-схема: объединение 19">
              <a:extLst>
                <a:ext uri="{FF2B5EF4-FFF2-40B4-BE49-F238E27FC236}">
                  <a16:creationId xmlns:a16="http://schemas.microsoft.com/office/drawing/2014/main" xmlns="" id="{FD653D20-87A3-4A65-9DB0-1DE7E7DD3858}"/>
                </a:ext>
              </a:extLst>
            </p:cNvPr>
            <p:cNvSpPr/>
            <p:nvPr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Рисунок 3" descr="http://www.raps.pro/uploads/files/images/raps-s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000" y="729000"/>
            <a:ext cx="4341193" cy="5317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410" name="Picture 2" descr="http://www.xn----8sbemarawx2akm4d6c.xn--p1ai/sc-pic/i01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1000" y="234000"/>
            <a:ext cx="1710000" cy="17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1226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36000" y="1269000"/>
            <a:ext cx="6255000" cy="5904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Посевом рапса на семена в Кузбассе занимаются всех районах, в 2019 году его возделывали в 63 хозяйствах. </a:t>
            </a:r>
          </a:p>
          <a:p>
            <a:endParaRPr lang="ru-RU" sz="3600" b="1" dirty="0" smtClean="0">
              <a:solidFill>
                <a:schemeClr val="bg1"/>
              </a:solidFill>
            </a:endParaRPr>
          </a:p>
          <a:p>
            <a:r>
              <a:rPr lang="ru-RU" sz="3600" b="1" dirty="0" smtClean="0">
                <a:solidFill>
                  <a:schemeClr val="bg1"/>
                </a:solidFill>
              </a:rPr>
              <a:t>В Кузбассе </a:t>
            </a:r>
            <a:r>
              <a:rPr lang="ru-RU" sz="3600" b="1" dirty="0" smtClean="0">
                <a:solidFill>
                  <a:schemeClr val="bg1"/>
                </a:solidFill>
              </a:rPr>
              <a:t>есть 360 посевных комплексов, позволяющих высевать и зерновые культуры, и рапс</a:t>
            </a:r>
            <a:r>
              <a:rPr lang="ru-RU" b="1" dirty="0" smtClean="0"/>
              <a:t>. </a:t>
            </a:r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12192000" cy="1890000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О</a:t>
            </a:r>
            <a:r>
              <a:rPr kumimoji="0" lang="ru-RU" sz="4800" b="1" i="0" u="none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бъемы</a:t>
            </a:r>
            <a:r>
              <a:rPr kumimoji="0" lang="ru-RU" sz="48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выращивания рапса в Кемеровской области </a:t>
            </a:r>
            <a:r>
              <a:rPr kumimoji="0" lang="ru-RU" sz="4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291000" y="1134000"/>
            <a:ext cx="4275000" cy="508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Овал 4"/>
          <p:cNvSpPr/>
          <p:nvPr/>
        </p:nvSpPr>
        <p:spPr>
          <a:xfrm>
            <a:off x="1821000" y="1809000"/>
            <a:ext cx="810000" cy="148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-2994000" y="1089000"/>
            <a:ext cx="8099999" cy="741025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Ижморский</a:t>
            </a:r>
            <a:r>
              <a:rPr lang="ru-RU" sz="3600" b="1" dirty="0" smtClean="0">
                <a:solidFill>
                  <a:srgbClr val="FF0000"/>
                </a:solidFill>
              </a:rPr>
              <a:t> район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Рисунок 1" descr="http://kuzbass85.ru/wp-content/uploads/2016/08/leshta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1000" y="864000"/>
            <a:ext cx="5940425" cy="3952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7">
            <a:extLst>
              <a:ext uri="{FF2B5EF4-FFF2-40B4-BE49-F238E27FC236}">
                <a16:creationId xmlns:a16="http://schemas.microsoft.com/office/drawing/2014/main" xmlns="" id="{337F4F8C-36B0-4DEE-8AA3-2EEA53A20B7A}"/>
              </a:ext>
            </a:extLst>
          </p:cNvPr>
          <p:cNvSpPr txBox="1">
            <a:spLocks/>
          </p:cNvSpPr>
          <p:nvPr/>
        </p:nvSpPr>
        <p:spPr>
          <a:xfrm>
            <a:off x="0" y="4869000"/>
            <a:ext cx="11946000" cy="1989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84632" lvl="0" algn="ctr">
              <a:spcBef>
                <a:spcPct val="0"/>
              </a:spcBef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С.В. </a:t>
            </a:r>
            <a:r>
              <a:rPr kumimoji="0" lang="ru-RU" sz="4000" b="1" i="0" u="none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Лештаев</a:t>
            </a:r>
            <a:r>
              <a:rPr kumimoji="0" lang="ru-RU" sz="4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- главный  пропагандист </a:t>
            </a:r>
            <a:r>
              <a:rPr kumimoji="0" lang="ru-RU" sz="4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выращивания рапса в </a:t>
            </a:r>
            <a:r>
              <a:rPr kumimoji="0" lang="ru-RU" sz="4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Кузбассе, </a:t>
            </a:r>
            <a:r>
              <a:rPr lang="ru-RU" sz="4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агроном коммерческий </a:t>
            </a:r>
            <a:r>
              <a:rPr kumimoji="0" lang="ru-RU" sz="4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директор   </a:t>
            </a:r>
            <a:r>
              <a:rPr kumimoji="0" lang="ru-RU" sz="4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ООО «</a:t>
            </a:r>
            <a:r>
              <a:rPr kumimoji="0" lang="ru-RU" sz="4000" b="1" i="0" u="none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Барачатское</a:t>
            </a:r>
            <a:r>
              <a:rPr kumimoji="0" lang="ru-RU" sz="4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», </a:t>
            </a:r>
            <a:endParaRPr kumimoji="0" lang="ru-RU" sz="4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FF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 descr="http://images.myshared.ru/68/1358985/slide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556000" cy="41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bioelements-agro.ru/images/garden_on_line/Raps/%D0%B6%D1%83%D1%87%D0%BE%D0%BE%D1%87%D0%BA%D0%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1000" y="1269000"/>
            <a:ext cx="4860425" cy="283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1000" y="0"/>
            <a:ext cx="8099999" cy="741025"/>
          </a:xfrm>
        </p:spPr>
        <p:txBody>
          <a:bodyPr>
            <a:normAutofit fontScale="90000"/>
          </a:bodyPr>
          <a:lstStyle/>
          <a:p>
            <a:r>
              <a:rPr lang="ru-RU" sz="6700" b="1" dirty="0" smtClean="0">
                <a:solidFill>
                  <a:srgbClr val="00FF00"/>
                </a:solidFill>
              </a:rPr>
              <a:t>«Враги» рапса</a:t>
            </a:r>
            <a:r>
              <a:rPr lang="ru-RU" b="1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6000" y="774000"/>
            <a:ext cx="11295000" cy="6390000"/>
          </a:xfrm>
        </p:spPr>
        <p:txBody>
          <a:bodyPr>
            <a:normAutofit fontScale="55000" lnSpcReduction="20000"/>
          </a:bodyPr>
          <a:lstStyle/>
          <a:p>
            <a:pPr algn="l">
              <a:buFont typeface="Wingdings" pitchFamily="2" charset="2"/>
              <a:buChar char="v"/>
            </a:pPr>
            <a:r>
              <a:rPr lang="ru-RU" sz="4000" b="1" i="1" u="sng" dirty="0" smtClean="0">
                <a:solidFill>
                  <a:srgbClr val="00FF00"/>
                </a:solidFill>
              </a:rPr>
              <a:t>ЗАЩИТА ПОСЕВОВ ОТ БОЛЕЗНЕЙ ВЫЗВАННЫЕ НАСЕКОМЫМИ</a:t>
            </a:r>
          </a:p>
          <a:p>
            <a:pPr algn="l">
              <a:buFont typeface="Wingdings" pitchFamily="2" charset="2"/>
              <a:buChar char="v"/>
            </a:pPr>
            <a:endParaRPr lang="ru-RU" sz="4000" b="1" dirty="0" smtClean="0"/>
          </a:p>
          <a:p>
            <a:pPr algn="l"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bg1"/>
                </a:solidFill>
              </a:rPr>
              <a:t>КРЕСТОЦВЕТНЫЕ БЛОШКИ</a:t>
            </a:r>
          </a:p>
          <a:p>
            <a:pPr algn="l"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bg1"/>
                </a:solidFill>
              </a:rPr>
              <a:t>Рапсовый листоед</a:t>
            </a:r>
          </a:p>
          <a:p>
            <a:pPr algn="l"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bg1"/>
                </a:solidFill>
              </a:rPr>
              <a:t>РАПСОВЫЙ КЛОП</a:t>
            </a:r>
          </a:p>
          <a:p>
            <a:pPr algn="l"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bg1"/>
                </a:solidFill>
              </a:rPr>
              <a:t>КАПУСТНАЯ </a:t>
            </a:r>
            <a:r>
              <a:rPr lang="ru-RU" sz="4000" b="1" dirty="0" smtClean="0">
                <a:solidFill>
                  <a:schemeClr val="bg1"/>
                </a:solidFill>
              </a:rPr>
              <a:t>ТЛЯ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bg1"/>
                </a:solidFill>
              </a:rPr>
              <a:t>СЕМЕНОЙ СКРЫТНОХОБОТНИК</a:t>
            </a:r>
          </a:p>
          <a:p>
            <a:pPr algn="l"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bg1"/>
                </a:solidFill>
              </a:rPr>
              <a:t>СТЕБЛЕВОЙ КАПУСТНЫЙ СКРЫТНОХОБОТНИК (СЛОНИК)</a:t>
            </a:r>
          </a:p>
          <a:p>
            <a:pPr algn="l"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bg1"/>
                </a:solidFill>
              </a:rPr>
              <a:t>РАПСОВЫЙ ЦВЕТОЕД</a:t>
            </a:r>
          </a:p>
          <a:p>
            <a:pPr algn="l"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bg1"/>
                </a:solidFill>
              </a:rPr>
              <a:t>РАПСОВЫЙ ПИЛИЛЬЩИК</a:t>
            </a:r>
          </a:p>
          <a:p>
            <a:pPr algn="l"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bg1"/>
                </a:solidFill>
              </a:rPr>
              <a:t>КАПУСТНАЯ БЕЛЯНКА</a:t>
            </a:r>
          </a:p>
          <a:p>
            <a:pPr algn="l"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bg1"/>
                </a:solidFill>
              </a:rPr>
              <a:t>РЕПНАЯ БЕЛЯНКА</a:t>
            </a:r>
          </a:p>
          <a:p>
            <a:pPr algn="l"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bg1"/>
                </a:solidFill>
              </a:rPr>
              <a:t>ЛУГОВОЙ МОТЫЛЕК</a:t>
            </a:r>
          </a:p>
          <a:p>
            <a:pPr algn="l"/>
            <a:r>
              <a:rPr lang="ru-RU" sz="4000" b="1" i="1" u="sng" dirty="0" smtClean="0">
                <a:solidFill>
                  <a:srgbClr val="00FF00"/>
                </a:solidFill>
              </a:rPr>
              <a:t>ЗАЩИТА ПОСЕВОВ ОТ БОЛЕЗНЕЙ ВЫЗВАННЫЕ ПАРАЗИТИЧЕСКИМИ ГРИБАМИ</a:t>
            </a:r>
          </a:p>
          <a:p>
            <a:pPr algn="l"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bg1"/>
                </a:solidFill>
              </a:rPr>
              <a:t>ЧЕРНАЯ НОЖКА</a:t>
            </a:r>
          </a:p>
          <a:p>
            <a:pPr algn="l"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bg1"/>
                </a:solidFill>
              </a:rPr>
              <a:t>МУЧНИСТАЯ РОСА</a:t>
            </a:r>
          </a:p>
          <a:p>
            <a:pPr algn="l"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bg1"/>
                </a:solidFill>
              </a:rPr>
              <a:t>СЕРАЯ ГНИЛЬ</a:t>
            </a:r>
          </a:p>
          <a:p>
            <a:pPr algn="l"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bg1"/>
                </a:solidFill>
              </a:rPr>
              <a:t>АЛЬТЕРНАРИОЗ (ЧЕРНАЯ ПЯТНИСТОСТЬ</a:t>
            </a:r>
            <a:r>
              <a:rPr lang="ru-RU" sz="4000" b="1" dirty="0" smtClean="0">
                <a:solidFill>
                  <a:schemeClr val="bg1"/>
                </a:solidFill>
              </a:rPr>
              <a:t>)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bg1"/>
                </a:solidFill>
              </a:rPr>
              <a:t>БАКТЕРИОЗ КОРНЕЙ</a:t>
            </a:r>
          </a:p>
          <a:p>
            <a:pPr algn="l"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bg1"/>
                </a:solidFill>
              </a:rPr>
              <a:t>СНЕЖНАЯ </a:t>
            </a:r>
            <a:r>
              <a:rPr lang="ru-RU" sz="4000" b="1" dirty="0" smtClean="0">
                <a:solidFill>
                  <a:schemeClr val="bg1"/>
                </a:solidFill>
              </a:rPr>
              <a:t>ПЛЕСЕНЬ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l"/>
            <a:r>
              <a:rPr lang="ru-RU" sz="4000" b="1" i="1" dirty="0" smtClean="0">
                <a:solidFill>
                  <a:srgbClr val="00FF00"/>
                </a:solidFill>
              </a:rPr>
              <a:t> СОРНЯКИ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E456EAED-0C51-432F-8E3C-893DF57E6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000" y="234000"/>
            <a:ext cx="9810000" cy="10350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FF00"/>
                </a:solidFill>
              </a:rPr>
              <a:t>Практическая часть </a:t>
            </a:r>
            <a:endParaRPr lang="ru-RU" sz="5400" dirty="0">
              <a:solidFill>
                <a:srgbClr val="00FF00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71BEE17C-F1FA-488F-AE2A-36E1EA8A49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1000" y="2799000"/>
            <a:ext cx="9135000" cy="5445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- высокий спрос на рынке на семена и масло;</a:t>
            </a:r>
          </a:p>
          <a:p>
            <a:r>
              <a:rPr lang="ru-RU" sz="4000" b="1" dirty="0" smtClean="0">
                <a:solidFill>
                  <a:schemeClr val="bg1"/>
                </a:solidFill>
              </a:rPr>
              <a:t>- высокая рентабельность;</a:t>
            </a:r>
          </a:p>
          <a:p>
            <a:r>
              <a:rPr lang="ru-RU" sz="4000" b="1" dirty="0" smtClean="0">
                <a:solidFill>
                  <a:schemeClr val="bg1"/>
                </a:solidFill>
              </a:rPr>
              <a:t>- высокий спрос на жмых, как ценный продукт  высокобелковый продукт.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3" name="Текст 6">
            <a:extLst>
              <a:ext uri="{FF2B5EF4-FFF2-40B4-BE49-F238E27FC236}">
                <a16:creationId xmlns:a16="http://schemas.microsoft.com/office/drawing/2014/main" xmlns="" id="{71BEE17C-F1FA-488F-AE2A-36E1EA8A49EB}"/>
              </a:ext>
            </a:extLst>
          </p:cNvPr>
          <p:cNvSpPr txBox="1">
            <a:spLocks/>
          </p:cNvSpPr>
          <p:nvPr/>
        </p:nvSpPr>
        <p:spPr>
          <a:xfrm>
            <a:off x="426000" y="1134000"/>
            <a:ext cx="11970000" cy="540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ru-RU" sz="4000" dirty="0" smtClean="0">
                <a:solidFill>
                  <a:srgbClr val="00FF00"/>
                </a:solidFill>
              </a:rPr>
              <a:t>Мнение респондентов  о  </a:t>
            </a:r>
            <a:r>
              <a:rPr lang="ru-RU" sz="8000" dirty="0" smtClean="0">
                <a:solidFill>
                  <a:srgbClr val="FF0000"/>
                </a:solidFill>
              </a:rPr>
              <a:t>«+»</a:t>
            </a:r>
            <a:r>
              <a:rPr lang="ru-RU" sz="4000" dirty="0" smtClean="0">
                <a:solidFill>
                  <a:srgbClr val="00FF00"/>
                </a:solidFill>
              </a:rPr>
              <a:t> </a:t>
            </a:r>
            <a:r>
              <a:rPr lang="ru-RU" sz="4000" dirty="0" smtClean="0">
                <a:solidFill>
                  <a:srgbClr val="00FF00"/>
                </a:solidFill>
              </a:rPr>
              <a:t>выращивания рапса</a:t>
            </a:r>
          </a:p>
        </p:txBody>
      </p:sp>
    </p:spTree>
    <p:extLst>
      <p:ext uri="{BB962C8B-B14F-4D97-AF65-F5344CB8AC3E}">
        <p14:creationId xmlns="" xmlns:p14="http://schemas.microsoft.com/office/powerpoint/2010/main" val="383237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15824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FF00"/>
                </a:solidFill>
              </a:rPr>
              <a:t>Экономическое обоснование творческого проекта</a:t>
            </a:r>
            <a:br>
              <a:rPr lang="ru-RU" b="1" dirty="0" smtClean="0">
                <a:solidFill>
                  <a:srgbClr val="00FF00"/>
                </a:solidFill>
              </a:rPr>
            </a:br>
            <a:r>
              <a:rPr lang="ru-RU" b="1" dirty="0" smtClean="0">
                <a:solidFill>
                  <a:srgbClr val="00FF00"/>
                </a:solidFill>
              </a:rPr>
              <a:t> «Экономика выращивания рапса» </a:t>
            </a:r>
            <a:endParaRPr lang="ru-RU" dirty="0">
              <a:solidFill>
                <a:srgbClr val="00FF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584000"/>
          <a:ext cx="11652000" cy="7780556"/>
        </p:xfrm>
        <a:graphic>
          <a:graphicData uri="http://schemas.openxmlformats.org/drawingml/2006/table">
            <a:tbl>
              <a:tblPr/>
              <a:tblGrid>
                <a:gridCol w="3884000"/>
                <a:gridCol w="1543091"/>
                <a:gridCol w="2340909"/>
                <a:gridCol w="1374734"/>
                <a:gridCol w="2509266"/>
              </a:tblGrid>
              <a:tr h="208907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Затраты  на 1 га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907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Рублей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00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Урожай в амбарном весе, т/га</a:t>
                      </a:r>
                      <a:endParaRPr lang="ru-RU" sz="20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1.4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81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Оплата труда</a:t>
                      </a:r>
                      <a:endParaRPr lang="ru-RU" sz="20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2,6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81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Семена</a:t>
                      </a:r>
                      <a:endParaRPr lang="ru-RU" sz="20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8000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30,6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81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Минеральные удобрения</a:t>
                      </a:r>
                      <a:endParaRPr lang="ru-RU" sz="20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5000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19,1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81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Средства химзащиты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8000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30,6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81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ГСМ</a:t>
                      </a:r>
                      <a:endParaRPr lang="ru-RU" sz="20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3,8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81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Электроэнергия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13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Автотранспорт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ru-RU" sz="20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0,8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81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Амортизация</a:t>
                      </a:r>
                      <a:endParaRPr lang="ru-RU" sz="20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20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3,8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81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Текущий ремонт</a:t>
                      </a:r>
                      <a:endParaRPr lang="ru-RU" sz="20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400</a:t>
                      </a:r>
                      <a:endParaRPr lang="ru-RU" sz="20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1,6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81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Прочие прямые затраты</a:t>
                      </a:r>
                      <a:endParaRPr lang="ru-RU" sz="20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ru-RU" sz="20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0,8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81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прямых затрат</a:t>
                      </a:r>
                      <a:endParaRPr lang="ru-RU" sz="20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25400</a:t>
                      </a:r>
                      <a:endParaRPr lang="ru-RU" sz="20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97.3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00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Накладные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700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2,8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057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затрат на 1 га</a:t>
                      </a:r>
                      <a:endParaRPr lang="ru-RU" sz="20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26 100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5021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100">
                <a:tc>
                  <a:txBody>
                    <a:bodyPr/>
                    <a:lstStyle/>
                    <a:p>
                      <a:endParaRPr lang="ru-RU" sz="900">
                        <a:latin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3400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FF00"/>
                </a:solidFill>
              </a:rPr>
              <a:t>Экономическое обоснование творческого проекта</a:t>
            </a:r>
            <a:br>
              <a:rPr lang="ru-RU" b="1" dirty="0" smtClean="0">
                <a:solidFill>
                  <a:srgbClr val="00FF00"/>
                </a:solidFill>
              </a:rPr>
            </a:br>
            <a:r>
              <a:rPr lang="ru-RU" b="1" dirty="0" smtClean="0">
                <a:solidFill>
                  <a:srgbClr val="00FF00"/>
                </a:solidFill>
              </a:rPr>
              <a:t> «Экономика выращивания рапса» </a:t>
            </a:r>
            <a:endParaRPr lang="ru-RU" dirty="0">
              <a:solidFill>
                <a:srgbClr val="00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336000" y="1494000"/>
            <a:ext cx="12192000" cy="53640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3200" dirty="0" smtClean="0">
              <a:latin typeface="Times New Roman"/>
              <a:ea typeface="Times New Roman"/>
              <a:cs typeface="Times New Roman"/>
            </a:endParaRPr>
          </a:p>
          <a:p>
            <a:pPr marL="365125">
              <a:lnSpc>
                <a:spcPct val="115000"/>
              </a:lnSpc>
              <a:spcAft>
                <a:spcPts val="0"/>
              </a:spcAft>
            </a:pPr>
            <a:r>
              <a:rPr lang="ru-RU" sz="59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Планируемые посевные площади - 150 га </a:t>
            </a:r>
            <a:endParaRPr lang="ru-RU" sz="5900" b="1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365125">
              <a:lnSpc>
                <a:spcPct val="115000"/>
              </a:lnSpc>
              <a:spcAft>
                <a:spcPts val="0"/>
              </a:spcAft>
            </a:pPr>
            <a:r>
              <a:rPr lang="ru-RU" sz="59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Планируемая урожайность  -  15 </a:t>
            </a:r>
            <a:r>
              <a:rPr lang="ru-RU" sz="5900" b="1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ц</a:t>
            </a:r>
            <a:r>
              <a:rPr lang="ru-RU" sz="59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/га</a:t>
            </a:r>
            <a:endParaRPr lang="ru-RU" sz="5900" b="1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365125">
              <a:lnSpc>
                <a:spcPct val="115000"/>
              </a:lnSpc>
              <a:spcAft>
                <a:spcPts val="0"/>
              </a:spcAft>
            </a:pPr>
            <a:r>
              <a:rPr lang="ru-RU" sz="59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Планируемый </a:t>
            </a:r>
            <a:r>
              <a:rPr lang="ru-RU" sz="5900" b="1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валовый</a:t>
            </a:r>
            <a:r>
              <a:rPr lang="ru-RU" sz="59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сбор- 225  тонн</a:t>
            </a:r>
            <a:endParaRPr lang="ru-RU" sz="5900" b="1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365125">
              <a:lnSpc>
                <a:spcPct val="115000"/>
              </a:lnSpc>
              <a:spcAft>
                <a:spcPts val="0"/>
              </a:spcAft>
            </a:pPr>
            <a:r>
              <a:rPr lang="ru-RU" sz="59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Закупочная цена 1 тонны - 23 000 </a:t>
            </a:r>
            <a:r>
              <a:rPr lang="ru-RU" sz="5900" b="1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руб</a:t>
            </a:r>
            <a:r>
              <a:rPr lang="ru-RU" sz="59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5900" b="1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365125">
              <a:lnSpc>
                <a:spcPct val="115000"/>
              </a:lnSpc>
              <a:spcAft>
                <a:spcPts val="0"/>
              </a:spcAft>
            </a:pPr>
            <a:r>
              <a:rPr lang="ru-RU" sz="59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Выручка от продажи – 5 175 </a:t>
            </a:r>
            <a:r>
              <a:rPr lang="ru-RU" sz="5900" b="1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тыс.руб</a:t>
            </a:r>
            <a:endParaRPr lang="ru-RU" sz="5900" b="1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365125">
              <a:lnSpc>
                <a:spcPct val="115000"/>
              </a:lnSpc>
              <a:spcAft>
                <a:spcPts val="0"/>
              </a:spcAft>
            </a:pPr>
            <a:r>
              <a:rPr lang="ru-RU" sz="59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Выручка с га – 34 500 </a:t>
            </a:r>
            <a:r>
              <a:rPr lang="ru-RU" sz="5900" b="1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руб</a:t>
            </a:r>
            <a:endParaRPr lang="ru-RU" sz="5900" b="1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365125">
              <a:lnSpc>
                <a:spcPct val="115000"/>
              </a:lnSpc>
              <a:spcAft>
                <a:spcPts val="0"/>
              </a:spcAft>
            </a:pPr>
            <a:r>
              <a:rPr lang="ru-RU" sz="59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Затраты на 1 га – 26 100 </a:t>
            </a:r>
            <a:r>
              <a:rPr lang="ru-RU" sz="5900" b="1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руб</a:t>
            </a:r>
            <a:endParaRPr lang="ru-RU" sz="5900" b="1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365125">
              <a:lnSpc>
                <a:spcPct val="115000"/>
              </a:lnSpc>
              <a:spcAft>
                <a:spcPts val="0"/>
              </a:spcAft>
            </a:pPr>
            <a:r>
              <a:rPr lang="ru-RU" sz="59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Прибыль  с 1 га – 8 400 </a:t>
            </a:r>
            <a:r>
              <a:rPr lang="ru-RU" sz="5900" b="1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руб</a:t>
            </a:r>
            <a:endParaRPr lang="ru-RU" sz="5900" b="1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365125">
              <a:lnSpc>
                <a:spcPct val="115000"/>
              </a:lnSpc>
              <a:spcAft>
                <a:spcPts val="0"/>
              </a:spcAft>
            </a:pPr>
            <a:r>
              <a:rPr lang="ru-RU" sz="59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Прибыль с площади 150 га – 1 260 тыс. рублей</a:t>
            </a:r>
            <a:endParaRPr lang="ru-RU" sz="5900" b="1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365125">
              <a:lnSpc>
                <a:spcPct val="115000"/>
              </a:lnSpc>
              <a:spcAft>
                <a:spcPts val="0"/>
              </a:spcAft>
            </a:pPr>
            <a:r>
              <a:rPr lang="ru-RU" sz="59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Рентабельность -24%</a:t>
            </a:r>
            <a:endParaRPr lang="ru-RU" sz="5900" b="1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098" name="Picture 2" descr="https://latifundist.com/media/minigallery/o-o-w/00/03/3097/latifundist-com-apraps12-93327.jpg"/>
          <p:cNvPicPr>
            <a:picLocks noChangeAspect="1" noChangeArrowheads="1"/>
          </p:cNvPicPr>
          <p:nvPr/>
        </p:nvPicPr>
        <p:blipFill>
          <a:blip r:embed="rId2" cstate="print"/>
          <a:srcRect b="6238"/>
          <a:stretch>
            <a:fillRect/>
          </a:stretch>
        </p:blipFill>
        <p:spPr bwMode="auto">
          <a:xfrm>
            <a:off x="7266000" y="2304000"/>
            <a:ext cx="4676837" cy="337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000" y="0"/>
            <a:ext cx="10972800" cy="1399032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FF00"/>
                </a:solidFill>
              </a:rPr>
              <a:t>Заключение</a:t>
            </a:r>
            <a:endParaRPr lang="ru-RU" sz="5400" b="1" dirty="0">
              <a:solidFill>
                <a:srgbClr val="00FF00"/>
              </a:solidFill>
            </a:endParaRPr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0" y="1179000"/>
            <a:ext cx="12756000" cy="5679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q"/>
              <a:defRPr/>
            </a:pPr>
            <a:r>
              <a:rPr lang="ru-RU" sz="3400" b="1" dirty="0" smtClean="0">
                <a:solidFill>
                  <a:schemeClr val="bg1"/>
                </a:solidFill>
              </a:rPr>
              <a:t>Только крупным </a:t>
            </a:r>
            <a:r>
              <a:rPr lang="ru-RU" sz="3400" b="1" dirty="0" smtClean="0">
                <a:solidFill>
                  <a:schemeClr val="bg1"/>
                </a:solidFill>
              </a:rPr>
              <a:t>сельхозпроизводителям </a:t>
            </a:r>
            <a:r>
              <a:rPr lang="ru-RU" sz="3400" b="1" dirty="0" err="1" smtClean="0">
                <a:solidFill>
                  <a:schemeClr val="bg1"/>
                </a:solidFill>
              </a:rPr>
              <a:t>Ижморского</a:t>
            </a:r>
            <a:r>
              <a:rPr lang="ru-RU" sz="3400" b="1" dirty="0" smtClean="0">
                <a:solidFill>
                  <a:schemeClr val="bg1"/>
                </a:solidFill>
              </a:rPr>
              <a:t> округа можно заниматься выращивание рапса, так как  </a:t>
            </a:r>
            <a:r>
              <a:rPr lang="ru-RU" sz="3400" b="1" dirty="0" smtClean="0">
                <a:solidFill>
                  <a:schemeClr val="bg1"/>
                </a:solidFill>
              </a:rPr>
              <a:t>рапс</a:t>
            </a:r>
          </a:p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3400" b="1" dirty="0" smtClean="0">
                <a:solidFill>
                  <a:schemeClr val="bg1"/>
                </a:solidFill>
              </a:rPr>
              <a:t> является </a:t>
            </a:r>
            <a:r>
              <a:rPr lang="ru-RU" sz="3400" b="1" dirty="0" smtClean="0">
                <a:solidFill>
                  <a:schemeClr val="bg1"/>
                </a:solidFill>
              </a:rPr>
              <a:t>культурой для </a:t>
            </a:r>
            <a:r>
              <a:rPr lang="ru-RU" sz="3400" b="1" dirty="0" smtClean="0">
                <a:solidFill>
                  <a:schemeClr val="bg1"/>
                </a:solidFill>
              </a:rPr>
              <a:t>богатых</a:t>
            </a:r>
            <a:endParaRPr lang="ru-RU" sz="3400" b="1" dirty="0" smtClean="0">
              <a:solidFill>
                <a:schemeClr val="bg1"/>
              </a:solidFill>
            </a:endParaRPr>
          </a:p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q"/>
              <a:defRPr/>
            </a:pP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3400" b="1" dirty="0" smtClean="0">
                <a:solidFill>
                  <a:schemeClr val="bg1"/>
                </a:solidFill>
              </a:rPr>
              <a:t>Снизить себестоимость можно после получения своих семян</a:t>
            </a:r>
            <a:endParaRPr kumimoji="0" lang="ru-RU" sz="3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q"/>
              <a:defRPr/>
            </a:pPr>
            <a:r>
              <a:rPr lang="ru-RU" sz="3400" b="1" dirty="0" smtClean="0">
                <a:solidFill>
                  <a:schemeClr val="bg1"/>
                </a:solidFill>
              </a:rPr>
              <a:t> Даже при больших </a:t>
            </a:r>
            <a:r>
              <a:rPr lang="ru-RU" sz="3400" b="1" dirty="0" smtClean="0">
                <a:solidFill>
                  <a:schemeClr val="bg1"/>
                </a:solidFill>
              </a:rPr>
              <a:t>затрата,  рапс культура прибыльная и продукция рапса  пользуется нарастающим </a:t>
            </a:r>
            <a:r>
              <a:rPr lang="ru-RU" sz="3400" b="1" dirty="0" smtClean="0">
                <a:solidFill>
                  <a:schemeClr val="bg1"/>
                </a:solidFill>
              </a:rPr>
              <a:t>спросом</a:t>
            </a:r>
            <a:endParaRPr lang="ru-RU" sz="3400" b="1" dirty="0" smtClean="0">
              <a:solidFill>
                <a:schemeClr val="bg1"/>
              </a:solidFill>
            </a:endParaRPr>
          </a:p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q"/>
              <a:defRPr/>
            </a:pPr>
            <a:r>
              <a:rPr lang="ru-RU" sz="3400" b="1" dirty="0" smtClean="0">
                <a:solidFill>
                  <a:schemeClr val="bg1"/>
                </a:solidFill>
              </a:rPr>
              <a:t>Производство рапса даст дополнительные рабочие места, что так актуально для нашего округа</a:t>
            </a:r>
            <a:endParaRPr kumimoji="0" lang="ru-RU" sz="3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2A1E4A6-7EB5-43F2-AECE-2CE164D79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0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FF00"/>
                </a:solidFill>
              </a:rPr>
              <a:t>РЕСУРСЫ</a:t>
            </a:r>
            <a:endParaRPr lang="ru-RU" sz="5400" dirty="0">
              <a:solidFill>
                <a:srgbClr val="00FF0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4E5203F6-9308-471D-930E-01AB4FE48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34000"/>
            <a:ext cx="12192000" cy="5409000"/>
          </a:xfrm>
        </p:spPr>
        <p:txBody>
          <a:bodyPr>
            <a:normAutofit fontScale="25000" lnSpcReduction="20000"/>
          </a:bodyPr>
          <a:lstStyle/>
          <a:p>
            <a:endParaRPr lang="ru-RU" sz="2000" b="1" dirty="0" smtClean="0">
              <a:solidFill>
                <a:srgbClr val="00B0F0"/>
              </a:solidFill>
            </a:endParaRPr>
          </a:p>
          <a:p>
            <a:r>
              <a:rPr lang="ru-RU" sz="9600" b="1" dirty="0" smtClean="0">
                <a:solidFill>
                  <a:schemeClr val="bg1"/>
                </a:solidFill>
              </a:rPr>
              <a:t>1. Артемов И.В.,  Рапс., И.В. Артемов  [Текст],  – М.: </a:t>
            </a:r>
            <a:r>
              <a:rPr lang="ru-RU" sz="9600" b="1" dirty="0" err="1" smtClean="0">
                <a:solidFill>
                  <a:schemeClr val="bg1"/>
                </a:solidFill>
              </a:rPr>
              <a:t>Агропромиздат</a:t>
            </a:r>
            <a:r>
              <a:rPr lang="ru-RU" sz="9600" b="1" dirty="0" smtClean="0">
                <a:solidFill>
                  <a:schemeClr val="bg1"/>
                </a:solidFill>
              </a:rPr>
              <a:t>, –1989.  – 44 с.</a:t>
            </a:r>
          </a:p>
          <a:p>
            <a:r>
              <a:rPr lang="ru-RU" sz="9600" b="1" dirty="0" smtClean="0">
                <a:solidFill>
                  <a:schemeClr val="bg1"/>
                </a:solidFill>
              </a:rPr>
              <a:t>2. Губанов Я. В. «Технические культуры»,  Я. В. Губанов [Текст],  - Москва: ВО “</a:t>
            </a:r>
            <a:r>
              <a:rPr lang="ru-RU" sz="9600" b="1" dirty="0" err="1" smtClean="0">
                <a:solidFill>
                  <a:schemeClr val="bg1"/>
                </a:solidFill>
              </a:rPr>
              <a:t>Агропромиздат</a:t>
            </a:r>
            <a:r>
              <a:rPr lang="ru-RU" sz="9600" b="1" dirty="0" smtClean="0">
                <a:solidFill>
                  <a:schemeClr val="bg1"/>
                </a:solidFill>
              </a:rPr>
              <a:t>”, 1986</a:t>
            </a:r>
          </a:p>
          <a:p>
            <a:r>
              <a:rPr lang="ru-RU" sz="9600" b="1" dirty="0" smtClean="0">
                <a:solidFill>
                  <a:schemeClr val="bg1"/>
                </a:solidFill>
              </a:rPr>
              <a:t>Список   </a:t>
            </a:r>
            <a:r>
              <a:rPr lang="ru-RU" sz="9600" b="1" dirty="0" err="1" smtClean="0">
                <a:solidFill>
                  <a:schemeClr val="bg1"/>
                </a:solidFill>
              </a:rPr>
              <a:t>интернет-источников</a:t>
            </a:r>
            <a:endParaRPr lang="ru-RU" sz="9600" b="1" dirty="0" smtClean="0">
              <a:solidFill>
                <a:schemeClr val="bg1"/>
              </a:solidFill>
            </a:endParaRPr>
          </a:p>
          <a:p>
            <a:r>
              <a:rPr lang="ru-RU" sz="9600" b="1" dirty="0" smtClean="0">
                <a:solidFill>
                  <a:srgbClr val="FFFFCC"/>
                </a:solidFill>
              </a:rPr>
              <a:t>3.</a:t>
            </a:r>
            <a:r>
              <a:rPr lang="ru-RU" sz="9600" b="1" u="sng" dirty="0" smtClean="0">
                <a:solidFill>
                  <a:srgbClr val="FFFFCC"/>
                </a:solidFill>
                <a:hlinkClick r:id="rId2"/>
              </a:rPr>
              <a:t>http://www.raps.pro/articles/archive1/botanicheskie_i_biologicheskie_osobennosti_rapsa.html</a:t>
            </a:r>
            <a:endParaRPr lang="ru-RU" sz="9600" b="1" dirty="0" smtClean="0">
              <a:solidFill>
                <a:srgbClr val="FFFFCC"/>
              </a:solidFill>
            </a:endParaRPr>
          </a:p>
          <a:p>
            <a:r>
              <a:rPr lang="ru-RU" sz="9600" b="1" dirty="0" smtClean="0">
                <a:solidFill>
                  <a:srgbClr val="FFFFCC"/>
                </a:solidFill>
              </a:rPr>
              <a:t>4. </a:t>
            </a:r>
            <a:r>
              <a:rPr lang="ru-RU" sz="9600" b="1" u="sng" dirty="0" smtClean="0">
                <a:solidFill>
                  <a:srgbClr val="FFFFCC"/>
                </a:solidFill>
                <a:hlinkClick r:id="rId3"/>
              </a:rPr>
              <a:t>http://sh.krasn.ru/texnologii-texnicheskix-kultur/</a:t>
            </a:r>
            <a:r>
              <a:rPr lang="ru-RU" sz="9600" b="1" dirty="0" smtClean="0">
                <a:solidFill>
                  <a:srgbClr val="FFFFCC"/>
                </a:solidFill>
              </a:rPr>
              <a:t> </a:t>
            </a:r>
          </a:p>
          <a:p>
            <a:r>
              <a:rPr lang="ru-RU" sz="9600" b="1" dirty="0" smtClean="0">
                <a:solidFill>
                  <a:srgbClr val="FFFFCC"/>
                </a:solidFill>
              </a:rPr>
              <a:t>5.</a:t>
            </a:r>
            <a:r>
              <a:rPr lang="ru-RU" sz="9600" b="1" u="sng" dirty="0" smtClean="0">
                <a:solidFill>
                  <a:srgbClr val="FFFFCC"/>
                </a:solidFill>
                <a:hlinkClick r:id="rId4"/>
              </a:rPr>
              <a:t>https://agrotehnology.com/intensivnaya/teoriya/raps-kak-maslyanichnaya-kultura</a:t>
            </a:r>
            <a:endParaRPr lang="ru-RU" sz="9600" b="1" dirty="0" smtClean="0">
              <a:solidFill>
                <a:srgbClr val="FFFFCC"/>
              </a:solidFill>
            </a:endParaRPr>
          </a:p>
          <a:p>
            <a:r>
              <a:rPr lang="ru-RU" sz="9600" b="1" dirty="0" smtClean="0">
                <a:solidFill>
                  <a:srgbClr val="FFFFCC"/>
                </a:solidFill>
              </a:rPr>
              <a:t>6. </a:t>
            </a:r>
            <a:r>
              <a:rPr lang="ru-RU" sz="9600" b="1" u="sng" dirty="0" smtClean="0">
                <a:solidFill>
                  <a:srgbClr val="FFFFCC"/>
                </a:solidFill>
                <a:hlinkClick r:id="rId5"/>
              </a:rPr>
              <a:t>https://ab-centre.ru/news/raps-ploschadi-sbory-i-urozhaynost-v-2001-2019-gg</a:t>
            </a:r>
            <a:endParaRPr lang="ru-RU" sz="9600" b="1" dirty="0" smtClean="0">
              <a:solidFill>
                <a:srgbClr val="FFFFCC"/>
              </a:solidFill>
            </a:endParaRPr>
          </a:p>
          <a:p>
            <a:r>
              <a:rPr lang="ru-RU" sz="9600" b="1" dirty="0" smtClean="0">
                <a:solidFill>
                  <a:srgbClr val="FFFFCC"/>
                </a:solidFill>
              </a:rPr>
              <a:t>7. </a:t>
            </a:r>
            <a:r>
              <a:rPr lang="ru-RU" sz="9600" b="1" u="sng" dirty="0" smtClean="0">
                <a:solidFill>
                  <a:srgbClr val="FFFFCC"/>
                </a:solidFill>
                <a:hlinkClick r:id="rId6"/>
              </a:rPr>
              <a:t>https://ab-centre.ru/news/eksport-semyan-maslichnyh-kultur-iz-rf-itogi-za-2019-god</a:t>
            </a:r>
            <a:endParaRPr lang="ru-RU" sz="9600" b="1" dirty="0" smtClean="0">
              <a:solidFill>
                <a:srgbClr val="FFFFCC"/>
              </a:solidFill>
            </a:endParaRPr>
          </a:p>
          <a:p>
            <a:r>
              <a:rPr lang="ru-RU" sz="9600" b="1" dirty="0" smtClean="0">
                <a:solidFill>
                  <a:srgbClr val="FFFFCC"/>
                </a:solidFill>
              </a:rPr>
              <a:t>8. </a:t>
            </a:r>
            <a:r>
              <a:rPr lang="ru-RU" sz="9600" b="1" u="sng" dirty="0" smtClean="0">
                <a:solidFill>
                  <a:srgbClr val="FFFFCC"/>
                </a:solidFill>
                <a:hlinkClick r:id="rId7"/>
              </a:rPr>
              <a:t>https://rg.ru/2016/05/26/reg-sibfo/kuzbass-eksport-rapsa.html</a:t>
            </a:r>
            <a:endParaRPr lang="ru-RU" sz="9600" b="1" dirty="0" smtClean="0">
              <a:solidFill>
                <a:srgbClr val="FFFFCC"/>
              </a:solidFill>
            </a:endParaRPr>
          </a:p>
          <a:p>
            <a:r>
              <a:rPr lang="ru-RU" sz="9600" b="1" dirty="0" smtClean="0">
                <a:solidFill>
                  <a:srgbClr val="FFFFCC"/>
                </a:solidFill>
              </a:rPr>
              <a:t>9. </a:t>
            </a:r>
            <a:r>
              <a:rPr lang="ru-RU" sz="9600" b="1" u="sng" dirty="0" smtClean="0">
                <a:solidFill>
                  <a:srgbClr val="FFFFCC"/>
                </a:solidFill>
                <a:hlinkClick r:id="rId8"/>
              </a:rPr>
              <a:t>http://kuzbass85.ru/2016/08/02/rapsovyiy-bum/</a:t>
            </a:r>
            <a:endParaRPr lang="ru-RU" sz="9600" b="1" dirty="0" smtClean="0">
              <a:solidFill>
                <a:srgbClr val="FFFFCC"/>
              </a:solidFill>
            </a:endParaRPr>
          </a:p>
          <a:p>
            <a:r>
              <a:rPr lang="ru-RU" sz="9600" b="1" dirty="0" smtClean="0">
                <a:solidFill>
                  <a:srgbClr val="FFFFCC"/>
                </a:solidFill>
              </a:rPr>
              <a:t>10. </a:t>
            </a:r>
            <a:r>
              <a:rPr lang="ru-RU" sz="9600" b="1" u="sng" dirty="0" smtClean="0">
                <a:solidFill>
                  <a:srgbClr val="FFFFCC"/>
                </a:solidFill>
                <a:hlinkClick r:id="rId9"/>
              </a:rPr>
              <a:t>http://kuzbass85.ru/wp-content/uploads/2019/10/kuzbass-31-oktyabrya-2019_speczvypusk_den_sela_2019g.pdf</a:t>
            </a:r>
            <a:endParaRPr lang="ru-RU" sz="9600" b="1" dirty="0" smtClean="0">
              <a:solidFill>
                <a:srgbClr val="FFFFCC"/>
              </a:solidFill>
            </a:endParaRPr>
          </a:p>
          <a:p>
            <a:r>
              <a:rPr lang="ru-RU" sz="9600" b="1" dirty="0" smtClean="0">
                <a:solidFill>
                  <a:srgbClr val="FFFFCC"/>
                </a:solidFill>
              </a:rPr>
              <a:t> </a:t>
            </a:r>
          </a:p>
          <a:p>
            <a:r>
              <a:rPr lang="ru-RU" sz="6000" b="1" dirty="0" smtClean="0"/>
              <a:t> </a:t>
            </a:r>
            <a:endParaRPr lang="ru-RU" sz="6000" dirty="0" smtClean="0"/>
          </a:p>
          <a:p>
            <a:r>
              <a:rPr lang="ru-RU" sz="6000" dirty="0" smtClean="0"/>
              <a:t> </a:t>
            </a:r>
          </a:p>
          <a:p>
            <a:r>
              <a:rPr lang="ru-RU" sz="6000" dirty="0" smtClean="0"/>
              <a:t> </a:t>
            </a:r>
          </a:p>
          <a:p>
            <a:r>
              <a:rPr lang="ru-RU" sz="6000" dirty="0" smtClean="0"/>
              <a:t> </a:t>
            </a:r>
          </a:p>
          <a:p>
            <a:r>
              <a:rPr lang="ru-RU" sz="6000" dirty="0" smtClean="0"/>
              <a:t> </a:t>
            </a:r>
          </a:p>
          <a:p>
            <a:r>
              <a:rPr lang="ru-RU" sz="6000" dirty="0" smtClean="0"/>
              <a:t> </a:t>
            </a:r>
          </a:p>
          <a:p>
            <a:r>
              <a:rPr lang="ru-RU" sz="6000" dirty="0" smtClean="0"/>
              <a:t> </a:t>
            </a:r>
          </a:p>
          <a:p>
            <a:r>
              <a:rPr lang="ru-RU" sz="6000" b="1" dirty="0" smtClean="0"/>
              <a:t> </a:t>
            </a:r>
            <a:endParaRPr lang="ru-RU" sz="6000" dirty="0" smtClean="0"/>
          </a:p>
          <a:p>
            <a:r>
              <a:rPr lang="ru-RU" sz="6000" b="1" dirty="0" smtClean="0"/>
              <a:t> </a:t>
            </a:r>
            <a:endParaRPr lang="ru-RU" sz="6000" dirty="0" smtClean="0"/>
          </a:p>
          <a:p>
            <a:r>
              <a:rPr lang="ru-RU" sz="6000" dirty="0" smtClean="0"/>
              <a:t> </a:t>
            </a:r>
          </a:p>
          <a:p>
            <a:r>
              <a:rPr lang="ru-RU" sz="6000" dirty="0" smtClean="0"/>
              <a:t> </a:t>
            </a:r>
          </a:p>
          <a:p>
            <a:endParaRPr lang="ru-RU" sz="5600" b="1" dirty="0" smtClean="0">
              <a:solidFill>
                <a:srgbClr val="00B0F0"/>
              </a:solidFill>
            </a:endParaRPr>
          </a:p>
          <a:p>
            <a:endParaRPr lang="ru-RU" sz="5600" b="1" dirty="0" smtClean="0">
              <a:solidFill>
                <a:srgbClr val="00B0F0"/>
              </a:solidFill>
            </a:endParaRPr>
          </a:p>
          <a:p>
            <a:endParaRPr lang="ru-RU" sz="5600" b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8233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8E7EAC4F-4CA6-4923-B32A-5AC1D764D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6000" y="4734000"/>
            <a:ext cx="10260000" cy="1706367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9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Приглашаю к сотрудничеству:</a:t>
            </a:r>
            <a:br>
              <a:rPr lang="ru-RU" sz="49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49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e-mail</a:t>
            </a:r>
            <a:r>
              <a:rPr lang="ru-RU" sz="49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49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9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damirpavlov568@gmail.com</a:t>
            </a:r>
            <a:r>
              <a:rPr lang="en-US" sz="49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9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9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Тел.: </a:t>
            </a:r>
            <a:r>
              <a:rPr lang="ru-RU" sz="49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89617315622</a:t>
            </a:r>
            <a:r>
              <a:rPr lang="ru-RU" sz="49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9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2191C9"/>
              </a:solidFill>
            </a:endParaRPr>
          </a:p>
        </p:txBody>
      </p:sp>
      <p:sp>
        <p:nvSpPr>
          <p:cNvPr id="11" name="Подзаголовок 10">
            <a:extLst>
              <a:ext uri="{FF2B5EF4-FFF2-40B4-BE49-F238E27FC236}">
                <a16:creationId xmlns:a16="http://schemas.microsoft.com/office/drawing/2014/main" xmlns="" id="{AF29B94B-341B-4130-A56C-69AFAE243B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528" y="3039401"/>
            <a:ext cx="6705000" cy="1191681"/>
          </a:xfrm>
        </p:spPr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7CFC1E0-04B4-4DF4-880F-E699422B9A4B}"/>
              </a:ext>
            </a:extLst>
          </p:cNvPr>
          <p:cNvSpPr/>
          <p:nvPr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A8F3379-E67C-4B72-84CA-BF535167ECA6}"/>
              </a:ext>
            </a:extLst>
          </p:cNvPr>
          <p:cNvSpPr/>
          <p:nvPr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007CF127-4088-463B-9FF9-7846F45FB650}"/>
              </a:ext>
            </a:extLst>
          </p:cNvPr>
          <p:cNvGrpSpPr/>
          <p:nvPr/>
        </p:nvGrpSpPr>
        <p:grpSpPr>
          <a:xfrm>
            <a:off x="9347250" y="37980"/>
            <a:ext cx="2844750" cy="286020"/>
            <a:chOff x="9347250" y="37980"/>
            <a:chExt cx="2844750" cy="286020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C820479F-3D54-4A8D-B7C0-FD8BAB64BB3F}"/>
                </a:ext>
              </a:extLst>
            </p:cNvPr>
            <p:cNvSpPr/>
            <p:nvPr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:a16="http://schemas.microsoft.com/office/drawing/2014/main" xmlns="" id="{B582E1CD-4706-48AF-9A34-9F54D5177C5D}"/>
                </a:ext>
              </a:extLst>
            </p:cNvPr>
            <p:cNvSpPr/>
            <p:nvPr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71A15713-6F86-4436-A01D-BCBAAEEBBD1B}"/>
              </a:ext>
            </a:extLst>
          </p:cNvPr>
          <p:cNvGrpSpPr/>
          <p:nvPr/>
        </p:nvGrpSpPr>
        <p:grpSpPr>
          <a:xfrm>
            <a:off x="-35250" y="6583500"/>
            <a:ext cx="2844750" cy="274500"/>
            <a:chOff x="-35250" y="6583500"/>
            <a:chExt cx="2844750" cy="274500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E3F0F0A3-967A-4525-9622-587DF8FB0754}"/>
                </a:ext>
              </a:extLst>
            </p:cNvPr>
            <p:cNvSpPr/>
            <p:nvPr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Блок-схема: объединение 19">
              <a:extLst>
                <a:ext uri="{FF2B5EF4-FFF2-40B4-BE49-F238E27FC236}">
                  <a16:creationId xmlns:a16="http://schemas.microsoft.com/office/drawing/2014/main" xmlns="" id="{FD653D20-87A3-4A65-9DB0-1DE7E7DD3858}"/>
                </a:ext>
              </a:extLst>
            </p:cNvPr>
            <p:cNvSpPr/>
            <p:nvPr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 descr="https://apkua.com/imgs/board/50/270350-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5921887" cy="3923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0285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1445"/>
          <a:stretch>
            <a:fillRect/>
          </a:stretch>
        </p:blipFill>
        <p:spPr bwMode="auto">
          <a:xfrm rot="21169007">
            <a:off x="650195" y="1134586"/>
            <a:ext cx="3954370" cy="5497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s://pbs.twimg.com/media/Du66866WkAAOKMz.jpg:large"/>
          <p:cNvPicPr>
            <a:picLocks noChangeAspect="1" noChangeArrowheads="1"/>
          </p:cNvPicPr>
          <p:nvPr/>
        </p:nvPicPr>
        <p:blipFill>
          <a:blip r:embed="rId3" cstate="print"/>
          <a:srcRect l="21923" r="12308" b="1112"/>
          <a:stretch>
            <a:fillRect/>
          </a:stretch>
        </p:blipFill>
        <p:spPr bwMode="auto">
          <a:xfrm>
            <a:off x="6366000" y="1044000"/>
            <a:ext cx="5556000" cy="5569229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06000" y="0"/>
            <a:ext cx="10305000" cy="1110025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Статья в газете «Кузбасс» от 31 октября 2019 года</a:t>
            </a:r>
            <a:endParaRPr kumimoji="0" lang="ru-RU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FF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11000" y="1314000"/>
            <a:ext cx="1692633" cy="17235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10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958FFA46-2870-4607-8B2D-0D3853D2B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6350">
                  <a:solidFill>
                    <a:srgbClr val="0484CF"/>
                  </a:solidFill>
                </a:ln>
                <a:solidFill>
                  <a:srgbClr val="00FF00"/>
                </a:solidFill>
              </a:rPr>
              <a:t>Научный аппарат</a:t>
            </a:r>
            <a:endParaRPr lang="ru-RU" b="1" dirty="0">
              <a:ln w="6350">
                <a:solidFill>
                  <a:srgbClr val="0484CF"/>
                </a:solidFill>
              </a:ln>
              <a:solidFill>
                <a:srgbClr val="00FF00"/>
              </a:solidFill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BD40B351-D7DF-412D-95CF-4343D0999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34299"/>
            <a:ext cx="5916000" cy="5043875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00FF00"/>
                </a:solidFill>
              </a:rPr>
              <a:t>Цель</a:t>
            </a:r>
            <a:r>
              <a:rPr lang="ru-RU" b="1" dirty="0" smtClean="0">
                <a:solidFill>
                  <a:srgbClr val="00B0F0"/>
                </a:solidFill>
              </a:rPr>
              <a:t> </a:t>
            </a:r>
            <a:r>
              <a:rPr lang="ru-RU" b="1" dirty="0" smtClean="0">
                <a:solidFill>
                  <a:srgbClr val="00B0F0"/>
                </a:solidFill>
              </a:rPr>
              <a:t>: </a:t>
            </a:r>
            <a:r>
              <a:rPr lang="ru-RU" b="1" dirty="0" smtClean="0"/>
              <a:t>изучение </a:t>
            </a:r>
            <a:r>
              <a:rPr lang="ru-RU" b="1" dirty="0" smtClean="0"/>
              <a:t>возможностей организации выращивания и переработки рапса на территории </a:t>
            </a:r>
            <a:r>
              <a:rPr lang="ru-RU" b="1" dirty="0" err="1" smtClean="0"/>
              <a:t>Ижморского</a:t>
            </a:r>
            <a:r>
              <a:rPr lang="ru-RU" b="1" dirty="0" smtClean="0"/>
              <a:t> округа.</a:t>
            </a:r>
          </a:p>
          <a:p>
            <a:r>
              <a:rPr lang="ru-RU" b="1" dirty="0" smtClean="0">
                <a:solidFill>
                  <a:srgbClr val="00FF00"/>
                </a:solidFill>
              </a:rPr>
              <a:t>Объект исследования</a:t>
            </a:r>
            <a:r>
              <a:rPr lang="ru-RU" dirty="0" smtClean="0">
                <a:solidFill>
                  <a:srgbClr val="00FF00"/>
                </a:solidFill>
              </a:rPr>
              <a:t> </a:t>
            </a:r>
            <a:r>
              <a:rPr lang="ru-RU" dirty="0" smtClean="0"/>
              <a:t>– </a:t>
            </a:r>
            <a:r>
              <a:rPr lang="ru-RU" b="1" dirty="0" smtClean="0"/>
              <a:t>рапс</a:t>
            </a:r>
          </a:p>
          <a:p>
            <a:r>
              <a:rPr lang="ru-RU" b="1" dirty="0" smtClean="0"/>
              <a:t>Предмет исследования – изучения агротехники выращивания и переработки рапса.</a:t>
            </a:r>
          </a:p>
          <a:p>
            <a:r>
              <a:rPr lang="ru-RU" b="1" dirty="0" smtClean="0">
                <a:solidFill>
                  <a:srgbClr val="00FF00"/>
                </a:solidFill>
              </a:rPr>
              <a:t>Гипотеза </a:t>
            </a:r>
            <a:r>
              <a:rPr lang="ru-RU" b="1" dirty="0" smtClean="0"/>
              <a:t>– выращивание рапса на территории </a:t>
            </a:r>
            <a:r>
              <a:rPr lang="ru-RU" b="1" dirty="0" err="1" smtClean="0"/>
              <a:t>Ижморского</a:t>
            </a:r>
            <a:r>
              <a:rPr lang="ru-RU" b="1" dirty="0" smtClean="0"/>
              <a:t> округа будет выгодным,  если разработать программу на основе четких соблюдений агротехники.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Объект 6">
            <a:extLst>
              <a:ext uri="{FF2B5EF4-FFF2-40B4-BE49-F238E27FC236}">
                <a16:creationId xmlns:a16="http://schemas.microsoft.com/office/drawing/2014/main" xmlns="" id="{56F24132-8962-410E-8F6A-739FDEEC62FA}"/>
              </a:ext>
            </a:extLst>
          </p:cNvPr>
          <p:cNvSpPr txBox="1">
            <a:spLocks/>
          </p:cNvSpPr>
          <p:nvPr/>
        </p:nvSpPr>
        <p:spPr>
          <a:xfrm>
            <a:off x="6591000" y="1449000"/>
            <a:ext cx="5257800" cy="5043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5" name="Текст 7">
            <a:extLst>
              <a:ext uri="{FF2B5EF4-FFF2-40B4-BE49-F238E27FC236}">
                <a16:creationId xmlns:a16="http://schemas.microsoft.com/office/drawing/2014/main" xmlns="" id="{A98C920F-FE29-4D43-90EC-355F494088EC}"/>
              </a:ext>
            </a:extLst>
          </p:cNvPr>
          <p:cNvSpPr txBox="1">
            <a:spLocks/>
          </p:cNvSpPr>
          <p:nvPr/>
        </p:nvSpPr>
        <p:spPr>
          <a:xfrm>
            <a:off x="6096000" y="1690688"/>
            <a:ext cx="5625000" cy="516731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adipiscing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elit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xmlns="" id="{A98C920F-FE29-4D43-90EC-355F494088EC}"/>
              </a:ext>
            </a:extLst>
          </p:cNvPr>
          <p:cNvSpPr txBox="1">
            <a:spLocks/>
          </p:cNvSpPr>
          <p:nvPr/>
        </p:nvSpPr>
        <p:spPr>
          <a:xfrm>
            <a:off x="6006000" y="369000"/>
            <a:ext cx="5850000" cy="6489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/>
            <a:r>
              <a:rPr lang="ru-RU" sz="2800" b="1" dirty="0" smtClean="0">
                <a:solidFill>
                  <a:srgbClr val="00FF00"/>
                </a:solidFill>
              </a:rPr>
              <a:t>Новизна</a:t>
            </a:r>
            <a:r>
              <a:rPr lang="ru-RU" sz="2800" b="1" dirty="0" smtClean="0">
                <a:solidFill>
                  <a:srgbClr val="00B0F0"/>
                </a:solidFill>
              </a:rPr>
              <a:t>: </a:t>
            </a:r>
            <a:r>
              <a:rPr lang="ru-RU" sz="2800" b="1" dirty="0" smtClean="0"/>
              <a:t>На сегодняшний день мы не встретили школьные  проекты, посвященные изучению  организации выращивания рапса.  Мы решили изучить эту тему на примере применения в своем округе.</a:t>
            </a:r>
          </a:p>
          <a:p>
            <a:r>
              <a:rPr lang="ru-RU" sz="2800" b="1" dirty="0" smtClean="0">
                <a:solidFill>
                  <a:srgbClr val="00FF00"/>
                </a:solidFill>
              </a:rPr>
              <a:t>Методы исследования: </a:t>
            </a:r>
            <a:r>
              <a:rPr lang="ru-RU" sz="2800" b="1" dirty="0" smtClean="0"/>
              <a:t>поиск необходимой информации в Интернете,  анализ литературы, сбор  и анализ статистических данных, </a:t>
            </a:r>
            <a:r>
              <a:rPr lang="ru-RU" sz="2800" b="1" dirty="0" err="1" smtClean="0"/>
              <a:t>интервьюрование</a:t>
            </a:r>
            <a:r>
              <a:rPr lang="ru-RU" sz="2800" b="1" dirty="0" smtClean="0"/>
              <a:t>  респондентов и  др.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400015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https://www.remsintez.com/wp-content/uploads/2020/03/raps.jpg.pagespeed.ce.IqCqkOZu78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l="24807" r="24807"/>
          <a:stretch>
            <a:fillRect/>
          </a:stretch>
        </p:blipFill>
        <p:spPr bwMode="auto">
          <a:xfrm>
            <a:off x="201000" y="193418"/>
            <a:ext cx="4760635" cy="6295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FCDDA247-1A86-4EAE-A75B-61CBDD23A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6000" y="189000"/>
            <a:ext cx="3382200" cy="99387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FF00"/>
                </a:solidFill>
              </a:rPr>
              <a:t>ЗАДАЧИ:</a:t>
            </a:r>
            <a:endParaRPr lang="ru-RU" dirty="0">
              <a:solidFill>
                <a:srgbClr val="00FF00"/>
              </a:solidFill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932E1C4E-EDEF-4AC3-91F6-9740FA4D2B7A}"/>
              </a:ext>
            </a:extLst>
          </p:cNvPr>
          <p:cNvSpPr/>
          <p:nvPr/>
        </p:nvSpPr>
        <p:spPr>
          <a:xfrm>
            <a:off x="5421000" y="1179000"/>
            <a:ext cx="6435000" cy="9000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865D4602-6661-4596-B2C0-950AA46474BE}"/>
              </a:ext>
            </a:extLst>
          </p:cNvPr>
          <p:cNvSpPr/>
          <p:nvPr/>
        </p:nvSpPr>
        <p:spPr>
          <a:xfrm>
            <a:off x="5421000" y="2349000"/>
            <a:ext cx="6771000" cy="13050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9377A9F2-9CA4-4D0F-843E-F5111A6962E9}"/>
              </a:ext>
            </a:extLst>
          </p:cNvPr>
          <p:cNvSpPr/>
          <p:nvPr/>
        </p:nvSpPr>
        <p:spPr>
          <a:xfrm>
            <a:off x="5331000" y="5823000"/>
            <a:ext cx="6525000" cy="10350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2914F9D6-AD85-436A-84FB-07E8E2ABC689}"/>
              </a:ext>
            </a:extLst>
          </p:cNvPr>
          <p:cNvSpPr/>
          <p:nvPr/>
        </p:nvSpPr>
        <p:spPr>
          <a:xfrm>
            <a:off x="5331000" y="3879000"/>
            <a:ext cx="6861000" cy="18450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A1B2BFA-D90F-4030-9C66-3B41141C3D71}"/>
              </a:ext>
            </a:extLst>
          </p:cNvPr>
          <p:cNvSpPr txBox="1"/>
          <p:nvPr/>
        </p:nvSpPr>
        <p:spPr>
          <a:xfrm>
            <a:off x="5556000" y="1179000"/>
            <a:ext cx="6120000" cy="83099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- изучить </a:t>
            </a:r>
            <a:r>
              <a:rPr lang="ru-RU" sz="2400" b="1" dirty="0" smtClean="0">
                <a:solidFill>
                  <a:schemeClr val="bg1"/>
                </a:solidFill>
              </a:rPr>
              <a:t>научно-популярную литературу и Интернет источники  по теме проекта;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3AD447C-1C2B-402C-AA7B-B6A326DDD630}"/>
              </a:ext>
            </a:extLst>
          </p:cNvPr>
          <p:cNvSpPr txBox="1"/>
          <p:nvPr/>
        </p:nvSpPr>
        <p:spPr>
          <a:xfrm>
            <a:off x="5466000" y="2529000"/>
            <a:ext cx="672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- изучить </a:t>
            </a:r>
            <a:r>
              <a:rPr lang="ru-RU" sz="2400" b="1" dirty="0" smtClean="0">
                <a:solidFill>
                  <a:schemeClr val="bg1"/>
                </a:solidFill>
              </a:rPr>
              <a:t>статистические данные для сравнения объемов выращивания в стране, регионе  и экспортирования продукции переработки </a:t>
            </a:r>
            <a:r>
              <a:rPr lang="ru-RU" sz="2400" b="1" dirty="0" smtClean="0">
                <a:solidFill>
                  <a:schemeClr val="bg1"/>
                </a:solidFill>
              </a:rPr>
              <a:t>рапса;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lvl="0"/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721FB6E-14FB-4E4A-8D73-30AD1A782194}"/>
              </a:ext>
            </a:extLst>
          </p:cNvPr>
          <p:cNvSpPr txBox="1"/>
          <p:nvPr/>
        </p:nvSpPr>
        <p:spPr>
          <a:xfrm>
            <a:off x="5511000" y="5780782"/>
            <a:ext cx="607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- сделать  </a:t>
            </a:r>
            <a:r>
              <a:rPr lang="ru-RU" sz="2400" b="1" dirty="0" smtClean="0">
                <a:solidFill>
                  <a:schemeClr val="bg1"/>
                </a:solidFill>
              </a:rPr>
              <a:t>экономический расчет затрат  на выращивание рапса.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721FB6E-14FB-4E4A-8D73-30AD1A782194}"/>
              </a:ext>
            </a:extLst>
          </p:cNvPr>
          <p:cNvSpPr txBox="1"/>
          <p:nvPr/>
        </p:nvSpPr>
        <p:spPr>
          <a:xfrm>
            <a:off x="5601000" y="3879000"/>
            <a:ext cx="5981400" cy="181588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- сделать </a:t>
            </a:r>
            <a:r>
              <a:rPr lang="ru-RU" sz="2400" b="1" dirty="0" smtClean="0">
                <a:solidFill>
                  <a:schemeClr val="bg1"/>
                </a:solidFill>
              </a:rPr>
              <a:t>описание соответствия агроклиматических  условий и требований к  почвам для выращивания рапса на территории  </a:t>
            </a:r>
            <a:r>
              <a:rPr lang="ru-RU" sz="2400" b="1" dirty="0" err="1" smtClean="0">
                <a:solidFill>
                  <a:schemeClr val="bg1"/>
                </a:solidFill>
              </a:rPr>
              <a:t>Ижморского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округа;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lvl="0"/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165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Рисунок 1" descr="http://www.raps.pro/uploads/files/images/%20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l="1931" r="1931"/>
          <a:stretch>
            <a:fillRect/>
          </a:stretch>
        </p:blipFill>
        <p:spPr bwMode="auto">
          <a:xfrm>
            <a:off x="381000" y="369000"/>
            <a:ext cx="4191667" cy="598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9CB5E0D7-A100-4360-B842-E165E2E10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000" y="324000"/>
            <a:ext cx="7110000" cy="1325563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ru-RU" dirty="0" smtClean="0">
                <a:solidFill>
                  <a:srgbClr val="00FF00"/>
                </a:solidFill>
              </a:rPr>
              <a:t>Ботаническая характеристика культуры</a:t>
            </a:r>
            <a:endParaRPr lang="ru-RU" b="0" dirty="0">
              <a:solidFill>
                <a:srgbClr val="00FF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>
          <a:xfrm>
            <a:off x="5151000" y="1629000"/>
            <a:ext cx="7041000" cy="55350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Рапс (</a:t>
            </a:r>
            <a:r>
              <a:rPr lang="ru-RU" b="1" dirty="0" err="1" smtClean="0">
                <a:solidFill>
                  <a:schemeClr val="bg1"/>
                </a:solidFill>
              </a:rPr>
              <a:t>Brassica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napus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oleifera</a:t>
            </a:r>
            <a:r>
              <a:rPr lang="ru-RU" b="1" dirty="0" smtClean="0">
                <a:solidFill>
                  <a:schemeClr val="bg1"/>
                </a:solidFill>
              </a:rPr>
              <a:t> D.C.) относится к  царству Растений,  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отделу </a:t>
            </a:r>
            <a:r>
              <a:rPr lang="ru-RU" b="1" dirty="0" smtClean="0">
                <a:solidFill>
                  <a:schemeClr val="bg1"/>
                </a:solidFill>
              </a:rPr>
              <a:t>Покрытосеменных, 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классу </a:t>
            </a:r>
            <a:r>
              <a:rPr lang="ru-RU" b="1" dirty="0" smtClean="0">
                <a:solidFill>
                  <a:schemeClr val="bg1"/>
                </a:solidFill>
              </a:rPr>
              <a:t>Двудольных (</a:t>
            </a:r>
            <a:r>
              <a:rPr lang="ru-RU" b="1" dirty="0" err="1" smtClean="0">
                <a:solidFill>
                  <a:schemeClr val="bg1"/>
                </a:solidFill>
              </a:rPr>
              <a:t>Dicotyledoneace</a:t>
            </a:r>
            <a:r>
              <a:rPr lang="ru-RU" b="1" dirty="0" smtClean="0">
                <a:solidFill>
                  <a:schemeClr val="bg1"/>
                </a:solidFill>
              </a:rPr>
              <a:t>), порядку Каперсовых (</a:t>
            </a:r>
            <a:r>
              <a:rPr lang="ru-RU" b="1" dirty="0" err="1" smtClean="0">
                <a:solidFill>
                  <a:schemeClr val="bg1"/>
                </a:solidFill>
              </a:rPr>
              <a:t>Capparidales</a:t>
            </a:r>
            <a:r>
              <a:rPr lang="ru-RU" b="1" dirty="0" smtClean="0">
                <a:solidFill>
                  <a:schemeClr val="bg1"/>
                </a:solidFill>
              </a:rPr>
              <a:t>), 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семейству </a:t>
            </a:r>
            <a:r>
              <a:rPr lang="ru-RU" b="1" dirty="0" smtClean="0">
                <a:solidFill>
                  <a:schemeClr val="bg1"/>
                </a:solidFill>
              </a:rPr>
              <a:t>капустных (крестоцветных) </a:t>
            </a:r>
            <a:r>
              <a:rPr lang="ru-RU" b="1" dirty="0" err="1" smtClean="0">
                <a:solidFill>
                  <a:schemeClr val="bg1"/>
                </a:solidFill>
              </a:rPr>
              <a:t>Brassicaceae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Веnс</a:t>
            </a:r>
            <a:r>
              <a:rPr lang="ru-RU" b="1" dirty="0" smtClean="0">
                <a:solidFill>
                  <a:schemeClr val="bg1"/>
                </a:solidFill>
              </a:rPr>
              <a:t>. (</a:t>
            </a:r>
            <a:r>
              <a:rPr lang="ru-RU" b="1" dirty="0" err="1" smtClean="0">
                <a:solidFill>
                  <a:schemeClr val="bg1"/>
                </a:solidFill>
              </a:rPr>
              <a:t>Cruciferae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Juss</a:t>
            </a:r>
            <a:r>
              <a:rPr lang="ru-RU" b="1" dirty="0" smtClean="0">
                <a:solidFill>
                  <a:schemeClr val="bg1"/>
                </a:solidFill>
              </a:rPr>
              <a:t>.), 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роду </a:t>
            </a:r>
            <a:r>
              <a:rPr lang="ru-RU" b="1" dirty="0" smtClean="0">
                <a:solidFill>
                  <a:schemeClr val="bg1"/>
                </a:solidFill>
              </a:rPr>
              <a:t>капуст (</a:t>
            </a:r>
            <a:r>
              <a:rPr lang="ru-RU" b="1" dirty="0" err="1" smtClean="0">
                <a:solidFill>
                  <a:schemeClr val="bg1"/>
                </a:solidFill>
              </a:rPr>
              <a:t>Brassica</a:t>
            </a:r>
            <a:r>
              <a:rPr lang="ru-RU" b="1" dirty="0" smtClean="0">
                <a:solidFill>
                  <a:schemeClr val="bg1"/>
                </a:solidFill>
              </a:rPr>
              <a:t> L.), 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и </a:t>
            </a:r>
            <a:r>
              <a:rPr lang="ru-RU" b="1" dirty="0" smtClean="0">
                <a:solidFill>
                  <a:schemeClr val="bg1"/>
                </a:solidFill>
              </a:rPr>
              <a:t>имеет яровую (В. </a:t>
            </a:r>
            <a:r>
              <a:rPr lang="ru-RU" b="1" dirty="0" err="1" smtClean="0">
                <a:solidFill>
                  <a:schemeClr val="bg1"/>
                </a:solidFill>
              </a:rPr>
              <a:t>napus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oleifera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annua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Metzg</a:t>
            </a:r>
            <a:r>
              <a:rPr lang="ru-RU" b="1" dirty="0" smtClean="0">
                <a:solidFill>
                  <a:schemeClr val="bg1"/>
                </a:solidFill>
              </a:rPr>
              <a:t>.) и озимую (В. </a:t>
            </a:r>
            <a:r>
              <a:rPr lang="ru-RU" b="1" dirty="0" err="1" smtClean="0">
                <a:solidFill>
                  <a:schemeClr val="bg1"/>
                </a:solidFill>
              </a:rPr>
              <a:t>napus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oleifera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biennis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Metzg</a:t>
            </a:r>
            <a:r>
              <a:rPr lang="ru-RU" b="1" dirty="0" smtClean="0">
                <a:solidFill>
                  <a:schemeClr val="bg1"/>
                </a:solidFill>
              </a:rPr>
              <a:t>.) формы. 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Озимая форма рапса  имеет пять и яровая – две разновидности. 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Среди </a:t>
            </a:r>
            <a:r>
              <a:rPr lang="ru-RU" b="1" dirty="0" smtClean="0">
                <a:solidFill>
                  <a:schemeClr val="bg1"/>
                </a:solidFill>
              </a:rPr>
              <a:t>ученых бытовало мнение, что рапс произошёл от скрещивания озимой или яровой сурепицы (В. </a:t>
            </a:r>
            <a:r>
              <a:rPr lang="ru-RU" b="1" dirty="0" err="1" smtClean="0">
                <a:solidFill>
                  <a:schemeClr val="bg1"/>
                </a:solidFill>
              </a:rPr>
              <a:t>campestris</a:t>
            </a:r>
            <a:r>
              <a:rPr lang="ru-RU" b="1" dirty="0" smtClean="0">
                <a:solidFill>
                  <a:schemeClr val="bg1"/>
                </a:solidFill>
              </a:rPr>
              <a:t>) с капустой огородной 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(</a:t>
            </a:r>
            <a:r>
              <a:rPr lang="ru-RU" b="1" dirty="0" smtClean="0">
                <a:solidFill>
                  <a:schemeClr val="bg1"/>
                </a:solidFill>
              </a:rPr>
              <a:t>В. </a:t>
            </a:r>
            <a:r>
              <a:rPr lang="ru-RU" b="1" dirty="0" err="1" smtClean="0">
                <a:solidFill>
                  <a:schemeClr val="bg1"/>
                </a:solidFill>
              </a:rPr>
              <a:t>oleracea</a:t>
            </a:r>
            <a:r>
              <a:rPr lang="ru-RU" b="1" dirty="0" smtClean="0">
                <a:solidFill>
                  <a:schemeClr val="bg1"/>
                </a:solidFill>
              </a:rPr>
              <a:t>).</a:t>
            </a:r>
          </a:p>
          <a:p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CB20C20-1444-4FB9-8AD0-196B753F5B5E}"/>
              </a:ext>
            </a:extLst>
          </p:cNvPr>
          <p:cNvSpPr/>
          <p:nvPr/>
        </p:nvSpPr>
        <p:spPr>
          <a:xfrm>
            <a:off x="6205659" y="4104000"/>
            <a:ext cx="54056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6667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389000" y="279000"/>
            <a:ext cx="13815000" cy="1695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FF00"/>
                </a:solidFill>
              </a:rPr>
              <a:t>Применение    рапса</a:t>
            </a:r>
            <a:r>
              <a:rPr lang="ru-RU" sz="4800" dirty="0" smtClean="0">
                <a:solidFill>
                  <a:srgbClr val="00FF00"/>
                </a:solidFill>
              </a:rPr>
              <a:t>:</a:t>
            </a:r>
            <a:r>
              <a:rPr lang="ru-RU" sz="4800" dirty="0" smtClean="0">
                <a:solidFill>
                  <a:srgbClr val="00FF00"/>
                </a:solidFill>
              </a:rPr>
              <a:t/>
            </a:r>
            <a:br>
              <a:rPr lang="ru-RU" sz="4800" dirty="0" smtClean="0">
                <a:solidFill>
                  <a:srgbClr val="00FF00"/>
                </a:solidFill>
              </a:rPr>
            </a:br>
            <a:endParaRPr lang="ru-RU" sz="4800" dirty="0">
              <a:solidFill>
                <a:srgbClr val="00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61000" y="2034000"/>
            <a:ext cx="10750549" cy="4373720"/>
          </a:xfrm>
        </p:spPr>
        <p:txBody>
          <a:bodyPr>
            <a:normAutofit/>
          </a:bodyPr>
          <a:lstStyle/>
          <a:p>
            <a:pPr lvl="0" algn="l">
              <a:buFont typeface="Wingdings" pitchFamily="2" charset="2"/>
              <a:buChar char="Ø"/>
            </a:pPr>
            <a:r>
              <a:rPr lang="ru-RU" sz="4000" b="1" dirty="0" smtClean="0">
                <a:solidFill>
                  <a:schemeClr val="bg1"/>
                </a:solidFill>
              </a:rPr>
              <a:t>кулинария;</a:t>
            </a:r>
          </a:p>
          <a:p>
            <a:pPr lvl="0" algn="l">
              <a:buFont typeface="Wingdings" pitchFamily="2" charset="2"/>
              <a:buChar char="Ø"/>
            </a:pPr>
            <a:r>
              <a:rPr lang="ru-RU" sz="4000" b="1" dirty="0" smtClean="0">
                <a:solidFill>
                  <a:schemeClr val="bg1"/>
                </a:solidFill>
              </a:rPr>
              <a:t>медицина;</a:t>
            </a:r>
          </a:p>
          <a:p>
            <a:pPr lvl="0" algn="l">
              <a:buFont typeface="Wingdings" pitchFamily="2" charset="2"/>
              <a:buChar char="Ø"/>
            </a:pPr>
            <a:r>
              <a:rPr lang="ru-RU" sz="4000" b="1" dirty="0" smtClean="0">
                <a:solidFill>
                  <a:schemeClr val="bg1"/>
                </a:solidFill>
              </a:rPr>
              <a:t>косметология;</a:t>
            </a:r>
          </a:p>
          <a:p>
            <a:pPr lvl="0" algn="l">
              <a:buFont typeface="Wingdings" pitchFamily="2" charset="2"/>
              <a:buChar char="Ø"/>
            </a:pPr>
            <a:r>
              <a:rPr lang="ru-RU" sz="4000" b="1" dirty="0" smtClean="0">
                <a:solidFill>
                  <a:schemeClr val="bg1"/>
                </a:solidFill>
              </a:rPr>
              <a:t>производство мыла;</a:t>
            </a:r>
          </a:p>
          <a:p>
            <a:pPr lvl="0" algn="l">
              <a:buFont typeface="Wingdings" pitchFamily="2" charset="2"/>
              <a:buChar char="Ø"/>
            </a:pPr>
            <a:r>
              <a:rPr lang="ru-RU" sz="4000" b="1" dirty="0" smtClean="0">
                <a:solidFill>
                  <a:schemeClr val="bg1"/>
                </a:solidFill>
              </a:rPr>
              <a:t>металлургия (смазочные средства);</a:t>
            </a:r>
          </a:p>
          <a:p>
            <a:pPr lvl="0" algn="l">
              <a:buFont typeface="Wingdings" pitchFamily="2" charset="2"/>
              <a:buChar char="Ø"/>
            </a:pPr>
            <a:r>
              <a:rPr lang="ru-RU" sz="4000" b="1" dirty="0" smtClean="0">
                <a:solidFill>
                  <a:schemeClr val="bg1"/>
                </a:solidFill>
              </a:rPr>
              <a:t>текстильная промышленность;</a:t>
            </a:r>
          </a:p>
          <a:p>
            <a:pPr lvl="0" algn="l">
              <a:buFont typeface="Wingdings" pitchFamily="2" charset="2"/>
              <a:buChar char="Ø"/>
            </a:pPr>
            <a:r>
              <a:rPr lang="ru-RU" sz="4000" b="1" dirty="0" smtClean="0">
                <a:solidFill>
                  <a:schemeClr val="bg1"/>
                </a:solidFill>
              </a:rPr>
              <a:t>изготовление </a:t>
            </a:r>
            <a:r>
              <a:rPr lang="ru-RU" sz="4000" b="1" dirty="0" err="1" smtClean="0">
                <a:solidFill>
                  <a:schemeClr val="bg1"/>
                </a:solidFill>
              </a:rPr>
              <a:t>биотоплива</a:t>
            </a:r>
            <a:r>
              <a:rPr lang="ru-RU" sz="4000" b="1" dirty="0" smtClean="0">
                <a:solidFill>
                  <a:schemeClr val="bg1"/>
                </a:solidFill>
              </a:rPr>
              <a:t>.</a:t>
            </a:r>
          </a:p>
          <a:p>
            <a:pPr algn="l"/>
            <a:endParaRPr lang="ru-RU" dirty="0"/>
          </a:p>
        </p:txBody>
      </p:sp>
      <p:pic>
        <p:nvPicPr>
          <p:cNvPr id="4" name="Picture 2" descr="https://polza-vred.su/wp-content/uploads/2019/05/jt5a9475.jpg"/>
          <p:cNvPicPr>
            <a:picLocks noChangeAspect="1" noChangeArrowheads="1"/>
          </p:cNvPicPr>
          <p:nvPr/>
        </p:nvPicPr>
        <p:blipFill>
          <a:blip r:embed="rId2" cstate="print"/>
          <a:srcRect r="50929"/>
          <a:stretch>
            <a:fillRect/>
          </a:stretch>
        </p:blipFill>
        <p:spPr bwMode="auto">
          <a:xfrm>
            <a:off x="0" y="1899000"/>
            <a:ext cx="3047281" cy="41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0" y="279000"/>
            <a:ext cx="1215000" cy="49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7">
            <a:extLst>
              <a:ext uri="{FF2B5EF4-FFF2-40B4-BE49-F238E27FC236}">
                <a16:creationId xmlns:a16="http://schemas.microsoft.com/office/drawing/2014/main" xmlns="" id="{337F4F8C-36B0-4DEE-8AA3-2EEA53A20B7A}"/>
              </a:ext>
            </a:extLst>
          </p:cNvPr>
          <p:cNvSpPr txBox="1">
            <a:spLocks/>
          </p:cNvSpPr>
          <p:nvPr/>
        </p:nvSpPr>
        <p:spPr>
          <a:xfrm>
            <a:off x="1011000" y="0"/>
            <a:ext cx="10755000" cy="13255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1" algn="ctr"/>
            <a:r>
              <a:rPr lang="ru-RU" sz="4400" b="1" dirty="0" smtClean="0">
                <a:solidFill>
                  <a:srgbClr val="00FF00"/>
                </a:solidFill>
              </a:rPr>
              <a:t>ПРОБЛЕМЫ   ПРИ ВЫРАЩИВАНИИ РАПСА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rgbClr val="00FF00"/>
              </a:solidFill>
              <a:effectLst/>
              <a:uLnTx/>
              <a:uFillTx/>
            </a:endParaRPr>
          </a:p>
        </p:txBody>
      </p:sp>
      <p:sp>
        <p:nvSpPr>
          <p:cNvPr id="7" name="Заголовок 7">
            <a:extLst>
              <a:ext uri="{FF2B5EF4-FFF2-40B4-BE49-F238E27FC236}">
                <a16:creationId xmlns:a16="http://schemas.microsoft.com/office/drawing/2014/main" xmlns="" id="{337F4F8C-36B0-4DEE-8AA3-2EEA53A20B7A}"/>
              </a:ext>
            </a:extLst>
          </p:cNvPr>
          <p:cNvSpPr txBox="1">
            <a:spLocks/>
          </p:cNvSpPr>
          <p:nvPr/>
        </p:nvSpPr>
        <p:spPr>
          <a:xfrm>
            <a:off x="0" y="1179000"/>
            <a:ext cx="11856000" cy="5904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многократная в течении лета борьба с  вредителями</a:t>
            </a:r>
            <a:r>
              <a:rPr kumimoji="0" lang="ru-RU" sz="3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и </a:t>
            </a: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засорённостью;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резкое истощение почвы;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высокая потребность в удобрениях;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высокие требования к сушке семян; 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нужна спец техника  для </a:t>
            </a:r>
            <a:r>
              <a:rPr kumimoji="0" lang="ru-RU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химпрополки</a:t>
            </a: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и т.д.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ru-RU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9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   Рапс  культура не для бедных и не для глупых. Результат тем лучше, чем выше энерговооруженность и чем совершеннее и продуманнее технология возделывания. </a:t>
            </a:r>
          </a:p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9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Бедные этого не могут себе позволить,</a:t>
            </a:r>
          </a:p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9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а глупые надеются на авось</a:t>
            </a:r>
            <a:r>
              <a:rPr kumimoji="0" lang="ru-RU" sz="39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.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/>
            </a:r>
            <a:b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</a:b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ch.bayer.by/sites/default/files/styles/scheme_1x/public/images/cultures/scheme-rape-2019_0.png?itok=Wt4uN_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1000" y="414000"/>
            <a:ext cx="6591000" cy="2915680"/>
          </a:xfrm>
          <a:prstGeom prst="rect">
            <a:avLst/>
          </a:prstGeom>
          <a:noFill/>
        </p:spPr>
      </p:pic>
      <p:pic>
        <p:nvPicPr>
          <p:cNvPr id="4" name="Picture 2" descr="http://images.myshared.ru/68/1358985/slide_3.jpg"/>
          <p:cNvPicPr>
            <a:picLocks noChangeAspect="1" noChangeArrowheads="1"/>
          </p:cNvPicPr>
          <p:nvPr/>
        </p:nvPicPr>
        <p:blipFill>
          <a:blip r:embed="rId3" cstate="print"/>
          <a:srcRect t="13151"/>
          <a:stretch>
            <a:fillRect/>
          </a:stretch>
        </p:blipFill>
        <p:spPr bwMode="auto">
          <a:xfrm>
            <a:off x="921000" y="234000"/>
            <a:ext cx="3285000" cy="2229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20" name="Picture 4" descr="Рапс яровой"/>
          <p:cNvPicPr>
            <a:picLocks noChangeAspect="1" noChangeArrowheads="1"/>
          </p:cNvPicPr>
          <p:nvPr/>
        </p:nvPicPr>
        <p:blipFill>
          <a:blip r:embed="rId4" cstate="print"/>
          <a:srcRect r="2798" b="6749"/>
          <a:stretch>
            <a:fillRect/>
          </a:stretch>
        </p:blipFill>
        <p:spPr bwMode="auto">
          <a:xfrm>
            <a:off x="246000" y="2934000"/>
            <a:ext cx="7761000" cy="3663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1000" y="2169000"/>
            <a:ext cx="10972800" cy="3870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FF00"/>
                </a:solidFill>
              </a:rPr>
              <a:t>Особенности </a:t>
            </a:r>
            <a:br>
              <a:rPr lang="ru-RU" sz="4800" b="1" dirty="0" smtClean="0">
                <a:solidFill>
                  <a:srgbClr val="00FF00"/>
                </a:solidFill>
              </a:rPr>
            </a:br>
            <a:r>
              <a:rPr lang="ru-RU" sz="4800" b="1" dirty="0" smtClean="0">
                <a:solidFill>
                  <a:srgbClr val="00FF00"/>
                </a:solidFill>
              </a:rPr>
              <a:t>агротехники</a:t>
            </a:r>
            <a:endParaRPr lang="ru-RU" sz="4800" b="1" dirty="0">
              <a:solidFill>
                <a:srgbClr val="00FF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21000" y="-216000"/>
            <a:ext cx="109728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Х</a:t>
            </a:r>
            <a:r>
              <a:rPr kumimoji="0" lang="ru-RU" sz="4000" b="1" i="0" u="none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импрополка</a:t>
            </a:r>
            <a:endParaRPr kumimoji="0" lang="ru-RU" sz="4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0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01000" y="2619000"/>
            <a:ext cx="8775000" cy="1075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Удобрения</a:t>
            </a:r>
            <a:endParaRPr kumimoji="0" lang="ru-RU" sz="4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0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879000" y="369000"/>
            <a:ext cx="130710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FF00"/>
                </a:solidFill>
              </a:rPr>
              <a:t>Анализ  статистических данных по объемам выращивания,  экспорта и переработки рапса в России  </a:t>
            </a:r>
            <a:r>
              <a:rPr lang="ru-RU" dirty="0" smtClean="0">
                <a:solidFill>
                  <a:srgbClr val="00FF00"/>
                </a:solidFill>
              </a:rPr>
              <a:t/>
            </a:r>
            <a:br>
              <a:rPr lang="ru-RU" dirty="0" smtClean="0">
                <a:solidFill>
                  <a:srgbClr val="00FF00"/>
                </a:solidFill>
              </a:rPr>
            </a:br>
            <a:endParaRPr lang="ru-RU" dirty="0">
              <a:solidFill>
                <a:srgbClr val="00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1600" dirty="0"/>
          </a:p>
        </p:txBody>
      </p:sp>
      <p:pic>
        <p:nvPicPr>
          <p:cNvPr id="31746" name="Рисунок 1" descr="https://ab-centre.ru/uploads/%D0%BF%D0%BB%D0%BE%D1%89%20%D1%80%D0%B0%D0%BF%D1%81%D0%B0%20%D0%B2%202001-2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9000"/>
            <a:ext cx="4381775" cy="328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48" name="Рисунок 13" descr="https://ab-centre.ru/uploads/%D0%BF%D0%BE%20%D1%81%D0%B1%D0%BE%D1%80%20%D1%83%D1%80%20%D1%80%D0%B0%D0%BF%20%D0%B2%202001-2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6000" y="1359000"/>
            <a:ext cx="4470974" cy="3667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47" name="Рисунок 7" descr="https://ab-centre.ru/uploads/%D0%BF%D0%BB%D0%BE%D1%88%20%D1%80%D0%B0%D0%BF%D1%81%D0%B0%20%D0%BF%D0%BE%20%D1%80%D0%B5%D0%B3%20%D0%B2%202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6000" y="2619000"/>
            <a:ext cx="5664089" cy="423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12d7a383a0ab338a6a5525e6aa9db33a90a2d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2211</TotalTime>
  <Words>609</Words>
  <Application>Microsoft Office PowerPoint</Application>
  <PresentationFormat>Произвольный</PresentationFormat>
  <Paragraphs>190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Яркая</vt:lpstr>
      <vt:lpstr>ВСЕРОССИЙСКАЯ КОНФЕРЕНЦИЯ ОБУЧАЮЩИХСЯ  «МОЙ ВКЛАД В ВЕЛИЧИЕ РОССИИ»   направление БИОЛОГИЯ   Исследовательская работа  Нужен ли Ижморскому округу  рапсовый бум?  </vt:lpstr>
      <vt:lpstr>Слайд 2</vt:lpstr>
      <vt:lpstr>Научный аппарат</vt:lpstr>
      <vt:lpstr>ЗАДАЧИ:</vt:lpstr>
      <vt:lpstr>Ботаническая характеристика культуры</vt:lpstr>
      <vt:lpstr>Применение    рапса: </vt:lpstr>
      <vt:lpstr>Слайд 7</vt:lpstr>
      <vt:lpstr>Особенности  агротехники</vt:lpstr>
      <vt:lpstr>Анализ  статистических данных по объемам выращивания,  экспорта и переработки рапса в России   </vt:lpstr>
      <vt:lpstr>Ижморский район</vt:lpstr>
      <vt:lpstr>Слайд 11</vt:lpstr>
      <vt:lpstr>«Враги» рапса  </vt:lpstr>
      <vt:lpstr>Практическая часть </vt:lpstr>
      <vt:lpstr>Экономическое обоснование творческого проекта  «Экономика выращивания рапса» </vt:lpstr>
      <vt:lpstr>Экономическое обоснование творческого проекта  «Экономика выращивания рапса» </vt:lpstr>
      <vt:lpstr>Заключение</vt:lpstr>
      <vt:lpstr>РЕСУРСЫ</vt:lpstr>
      <vt:lpstr>Приглашаю к сотрудничеству: e-mail: damirpavlov568@gmail.com Тел.: 89617315622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Ирина</cp:lastModifiedBy>
  <cp:revision>55</cp:revision>
  <dcterms:created xsi:type="dcterms:W3CDTF">2020-05-02T19:28:51Z</dcterms:created>
  <dcterms:modified xsi:type="dcterms:W3CDTF">2020-12-10T17:54:45Z</dcterms:modified>
</cp:coreProperties>
</file>